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5"/>
  </p:notesMasterIdLst>
  <p:handoutMasterIdLst>
    <p:handoutMasterId r:id="rId16"/>
  </p:handoutMasterIdLst>
  <p:sldIdLst>
    <p:sldId id="267" r:id="rId2"/>
    <p:sldId id="291" r:id="rId3"/>
    <p:sldId id="292" r:id="rId4"/>
    <p:sldId id="297" r:id="rId5"/>
    <p:sldId id="274" r:id="rId6"/>
    <p:sldId id="275" r:id="rId7"/>
    <p:sldId id="296" r:id="rId8"/>
    <p:sldId id="277" r:id="rId9"/>
    <p:sldId id="279" r:id="rId10"/>
    <p:sldId id="281" r:id="rId11"/>
    <p:sldId id="283" r:id="rId12"/>
    <p:sldId id="284" r:id="rId13"/>
    <p:sldId id="294"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366" autoAdjust="0"/>
    <p:restoredTop sz="95324" autoAdjust="0"/>
  </p:normalViewPr>
  <p:slideViewPr>
    <p:cSldViewPr snapToGrid="0">
      <p:cViewPr varScale="1">
        <p:scale>
          <a:sx n="84" d="100"/>
          <a:sy n="84" d="100"/>
        </p:scale>
        <p:origin x="846" y="96"/>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1885678924280797E-2"/>
          <c:y val="2.2616614703989988E-2"/>
          <c:w val="0.92472745784825672"/>
          <c:h val="0.81711816196481746"/>
        </c:manualLayout>
      </c:layout>
      <c:lineChart>
        <c:grouping val="standard"/>
        <c:varyColors val="0"/>
        <c:ser>
          <c:idx val="0"/>
          <c:order val="0"/>
          <c:tx>
            <c:strRef>
              <c:f>Sheet1!$B$1</c:f>
              <c:strCache>
                <c:ptCount val="1"/>
                <c:pt idx="0">
                  <c:v>نرخ بهره بین بانکی</c:v>
                </c:pt>
              </c:strCache>
            </c:strRef>
          </c:tx>
          <c:spPr>
            <a:ln w="19050" cap="rnd">
              <a:solidFill>
                <a:srgbClr val="BA161A"/>
              </a:solidFill>
              <a:round/>
            </a:ln>
            <a:effectLst/>
          </c:spPr>
          <c:marker>
            <c:symbol val="none"/>
          </c:marker>
          <c:dLbls>
            <c:dLbl>
              <c:idx val="16"/>
              <c:layout>
                <c:manualLayout>
                  <c:x val="-2.701783070457095E-2"/>
                  <c:y val="3.751711164324349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31C-4A6B-959C-867C222CE80C}"/>
                </c:ext>
              </c:extLst>
            </c:dLbl>
            <c:dLbl>
              <c:idx val="36"/>
              <c:layout>
                <c:manualLayout>
                  <c:x val="-7.5049529734919268E-2"/>
                  <c:y val="-1.000456310486497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4B5-4D3B-AD3E-1D82D5C3CD7E}"/>
                </c:ext>
              </c:extLst>
            </c:dLbl>
            <c:dLbl>
              <c:idx val="53"/>
              <c:layout>
                <c:manualLayout>
                  <c:x val="-9.9301105637945933E-3"/>
                  <c:y val="5.25239563005410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254-48C6-83B5-461287CED8C8}"/>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IPT Nazanin" panose="00000400000000000000" pitchFamily="2" charset="2"/>
                    <a:ea typeface="+mn-ea"/>
                    <a:cs typeface="IRANSansFaNum" panose="020B0506030804020204" pitchFamily="34" charset="-78"/>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Sheet1!$A$3:$A$56</c:f>
              <c:strCache>
                <c:ptCount val="54"/>
                <c:pt idx="0">
                  <c:v>1400/08/06</c:v>
                </c:pt>
                <c:pt idx="1">
                  <c:v>1400/08/13</c:v>
                </c:pt>
                <c:pt idx="2">
                  <c:v>1400/08/20</c:v>
                </c:pt>
                <c:pt idx="3">
                  <c:v>1400/08/27</c:v>
                </c:pt>
                <c:pt idx="4">
                  <c:v>1400/09/04</c:v>
                </c:pt>
                <c:pt idx="5">
                  <c:v>1400/09/11</c:v>
                </c:pt>
                <c:pt idx="6">
                  <c:v>1400/09/18</c:v>
                </c:pt>
                <c:pt idx="7">
                  <c:v>1400/09/25</c:v>
                </c:pt>
                <c:pt idx="8">
                  <c:v>1400/10/02</c:v>
                </c:pt>
                <c:pt idx="9">
                  <c:v>1400/10/09</c:v>
                </c:pt>
                <c:pt idx="10">
                  <c:v>1400/10/16</c:v>
                </c:pt>
                <c:pt idx="11">
                  <c:v>1400/10/23</c:v>
                </c:pt>
                <c:pt idx="12">
                  <c:v>1400/10/30</c:v>
                </c:pt>
                <c:pt idx="13">
                  <c:v>1400/11/07</c:v>
                </c:pt>
                <c:pt idx="14">
                  <c:v>1400/11/14</c:v>
                </c:pt>
                <c:pt idx="15">
                  <c:v>1400/11/21</c:v>
                </c:pt>
                <c:pt idx="16">
                  <c:v>1400/11/28</c:v>
                </c:pt>
                <c:pt idx="17">
                  <c:v>1400/12/05</c:v>
                </c:pt>
                <c:pt idx="18">
                  <c:v>1400/12/12</c:v>
                </c:pt>
                <c:pt idx="19">
                  <c:v>1400/12/19</c:v>
                </c:pt>
                <c:pt idx="20">
                  <c:v>1400/12/26</c:v>
                </c:pt>
                <c:pt idx="21">
                  <c:v>1401/01/11</c:v>
                </c:pt>
                <c:pt idx="22">
                  <c:v>1401/01/18</c:v>
                </c:pt>
                <c:pt idx="23">
                  <c:v>1401/01/25</c:v>
                </c:pt>
                <c:pt idx="24">
                  <c:v>1401/02/08</c:v>
                </c:pt>
                <c:pt idx="25">
                  <c:v>1401/02/15</c:v>
                </c:pt>
                <c:pt idx="26">
                  <c:v>1401/02/22</c:v>
                </c:pt>
                <c:pt idx="27">
                  <c:v>1401/02/29</c:v>
                </c:pt>
                <c:pt idx="28">
                  <c:v>1401/03/05</c:v>
                </c:pt>
                <c:pt idx="29">
                  <c:v>1401/03/12</c:v>
                </c:pt>
                <c:pt idx="30">
                  <c:v>1401/03/19</c:v>
                </c:pt>
                <c:pt idx="31">
                  <c:v>1401/03/26</c:v>
                </c:pt>
                <c:pt idx="32">
                  <c:v>1401/04/02</c:v>
                </c:pt>
                <c:pt idx="33">
                  <c:v>1401/04/09</c:v>
                </c:pt>
                <c:pt idx="34">
                  <c:v>1401/04/16</c:v>
                </c:pt>
                <c:pt idx="35">
                  <c:v>1401/04/23</c:v>
                </c:pt>
                <c:pt idx="36">
                  <c:v>1401/04/30</c:v>
                </c:pt>
                <c:pt idx="37">
                  <c:v>1401/05/06</c:v>
                </c:pt>
                <c:pt idx="38">
                  <c:v>1401/05/12</c:v>
                </c:pt>
                <c:pt idx="39">
                  <c:v>1401/05/13</c:v>
                </c:pt>
                <c:pt idx="40">
                  <c:v>1401/05/19</c:v>
                </c:pt>
                <c:pt idx="41">
                  <c:v>1401/05/26</c:v>
                </c:pt>
                <c:pt idx="42">
                  <c:v>1401/06/03</c:v>
                </c:pt>
                <c:pt idx="43">
                  <c:v>1401/06/09</c:v>
                </c:pt>
                <c:pt idx="44">
                  <c:v>1401/06/16</c:v>
                </c:pt>
                <c:pt idx="45">
                  <c:v>1401/06/23</c:v>
                </c:pt>
                <c:pt idx="46">
                  <c:v>1401/06/30</c:v>
                </c:pt>
                <c:pt idx="47">
                  <c:v>1401/07/06</c:v>
                </c:pt>
                <c:pt idx="48">
                  <c:v>1401/07/13</c:v>
                </c:pt>
                <c:pt idx="49">
                  <c:v>1401/07/20</c:v>
                </c:pt>
                <c:pt idx="50">
                  <c:v>1401/07/27</c:v>
                </c:pt>
                <c:pt idx="51">
                  <c:v>1401/08/04</c:v>
                </c:pt>
                <c:pt idx="52">
                  <c:v>1401/08/11</c:v>
                </c:pt>
                <c:pt idx="53">
                  <c:v>1401/08/18</c:v>
                </c:pt>
              </c:strCache>
            </c:strRef>
          </c:cat>
          <c:val>
            <c:numRef>
              <c:f>Sheet1!$B$3:$B$56</c:f>
              <c:numCache>
                <c:formatCode>0.00%</c:formatCode>
                <c:ptCount val="54"/>
                <c:pt idx="0">
                  <c:v>0.2031</c:v>
                </c:pt>
                <c:pt idx="1">
                  <c:v>0.20610000000000001</c:v>
                </c:pt>
                <c:pt idx="2">
                  <c:v>0.20699999999999999</c:v>
                </c:pt>
                <c:pt idx="3">
                  <c:v>0.2094</c:v>
                </c:pt>
                <c:pt idx="4">
                  <c:v>0.2109</c:v>
                </c:pt>
                <c:pt idx="5">
                  <c:v>0.21060000000000001</c:v>
                </c:pt>
                <c:pt idx="6">
                  <c:v>0.21049999999999999</c:v>
                </c:pt>
                <c:pt idx="7">
                  <c:v>0.2104</c:v>
                </c:pt>
                <c:pt idx="8">
                  <c:v>0.21079999999999999</c:v>
                </c:pt>
                <c:pt idx="9">
                  <c:v>0.21110000000000001</c:v>
                </c:pt>
                <c:pt idx="10">
                  <c:v>0.20849999999999999</c:v>
                </c:pt>
                <c:pt idx="11">
                  <c:v>0.20499999999999999</c:v>
                </c:pt>
                <c:pt idx="12">
                  <c:v>0.20480000000000001</c:v>
                </c:pt>
                <c:pt idx="13">
                  <c:v>0.20449999999999999</c:v>
                </c:pt>
                <c:pt idx="14">
                  <c:v>0.2039</c:v>
                </c:pt>
                <c:pt idx="15">
                  <c:v>0.2031</c:v>
                </c:pt>
                <c:pt idx="16">
                  <c:v>0.2026</c:v>
                </c:pt>
                <c:pt idx="17">
                  <c:v>0.20329999999999998</c:v>
                </c:pt>
                <c:pt idx="18">
                  <c:v>0.20300000000000001</c:v>
                </c:pt>
                <c:pt idx="19">
                  <c:v>0.20250000000000001</c:v>
                </c:pt>
                <c:pt idx="20">
                  <c:v>0.20280000000000001</c:v>
                </c:pt>
                <c:pt idx="21">
                  <c:v>0.2036</c:v>
                </c:pt>
                <c:pt idx="22">
                  <c:v>0.20300000000000001</c:v>
                </c:pt>
                <c:pt idx="23">
                  <c:v>0.2029</c:v>
                </c:pt>
                <c:pt idx="24">
                  <c:v>0.20399999999999999</c:v>
                </c:pt>
                <c:pt idx="25">
                  <c:v>0.20440000000000003</c:v>
                </c:pt>
                <c:pt idx="26">
                  <c:v>0.20449999999999999</c:v>
                </c:pt>
                <c:pt idx="27">
                  <c:v>0.20569999999999999</c:v>
                </c:pt>
                <c:pt idx="28">
                  <c:v>0.2059</c:v>
                </c:pt>
                <c:pt idx="29">
                  <c:v>0.20550000000000002</c:v>
                </c:pt>
                <c:pt idx="30">
                  <c:v>0.20569999999999999</c:v>
                </c:pt>
                <c:pt idx="31">
                  <c:v>0.20679999999999998</c:v>
                </c:pt>
                <c:pt idx="32">
                  <c:v>0.2082</c:v>
                </c:pt>
                <c:pt idx="33">
                  <c:v>0.20850000000000002</c:v>
                </c:pt>
                <c:pt idx="34">
                  <c:v>0.20949999999999999</c:v>
                </c:pt>
                <c:pt idx="35">
                  <c:v>0.2114</c:v>
                </c:pt>
                <c:pt idx="36">
                  <c:v>0.21309999999999998</c:v>
                </c:pt>
                <c:pt idx="37">
                  <c:v>0.21129999999999999</c:v>
                </c:pt>
                <c:pt idx="38">
                  <c:v>0.2064</c:v>
                </c:pt>
                <c:pt idx="39">
                  <c:v>0.2064</c:v>
                </c:pt>
                <c:pt idx="40">
                  <c:v>0.2059</c:v>
                </c:pt>
                <c:pt idx="41">
                  <c:v>0.2064</c:v>
                </c:pt>
                <c:pt idx="42">
                  <c:v>0.20649999999999999</c:v>
                </c:pt>
                <c:pt idx="43">
                  <c:v>0.2074</c:v>
                </c:pt>
                <c:pt idx="44">
                  <c:v>0.20799999999999999</c:v>
                </c:pt>
                <c:pt idx="45">
                  <c:v>0.20930000000000001</c:v>
                </c:pt>
                <c:pt idx="46">
                  <c:v>0.2094</c:v>
                </c:pt>
                <c:pt idx="47">
                  <c:v>0.20899999999999999</c:v>
                </c:pt>
                <c:pt idx="48">
                  <c:v>0.20880000000000001</c:v>
                </c:pt>
                <c:pt idx="49">
                  <c:v>0.2089</c:v>
                </c:pt>
                <c:pt idx="50">
                  <c:v>0.20860000000000001</c:v>
                </c:pt>
                <c:pt idx="51">
                  <c:v>0.20979999999999999</c:v>
                </c:pt>
                <c:pt idx="52">
                  <c:v>0.20880000000000001</c:v>
                </c:pt>
                <c:pt idx="53">
                  <c:v>0.20860000000000001</c:v>
                </c:pt>
              </c:numCache>
            </c:numRef>
          </c:val>
          <c:smooth val="1"/>
          <c:extLst>
            <c:ext xmlns:c16="http://schemas.microsoft.com/office/drawing/2014/chart" uri="{C3380CC4-5D6E-409C-BE32-E72D297353CC}">
              <c16:uniqueId val="{00000000-4902-4970-B460-D55D0C55D2B7}"/>
            </c:ext>
          </c:extLst>
        </c:ser>
        <c:ser>
          <c:idx val="1"/>
          <c:order val="1"/>
          <c:tx>
            <c:strRef>
              <c:f>Sheet1!$C$1</c:f>
              <c:strCache>
                <c:ptCount val="1"/>
                <c:pt idx="0">
                  <c:v>حداقل نرخ توافق بازخرید</c:v>
                </c:pt>
              </c:strCache>
            </c:strRef>
          </c:tx>
          <c:spPr>
            <a:ln w="19050" cap="rnd">
              <a:solidFill>
                <a:srgbClr val="EE8D2D"/>
              </a:solidFill>
              <a:round/>
            </a:ln>
            <a:effectLst/>
          </c:spPr>
          <c:marker>
            <c:symbol val="none"/>
          </c:marker>
          <c:dLbls>
            <c:dLbl>
              <c:idx val="22"/>
              <c:layout>
                <c:manualLayout>
                  <c:x val="-4.0526746056856397E-2"/>
                  <c:y val="3.251483009081101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31C-4A6B-959C-867C222CE80C}"/>
                </c:ext>
              </c:extLst>
            </c:dLbl>
            <c:dLbl>
              <c:idx val="37"/>
              <c:layout>
                <c:manualLayout>
                  <c:x val="-2.8518762205151375E-2"/>
                  <c:y val="-2.5011309292053089E-2"/>
                </c:manualLayout>
              </c:layout>
              <c:spPr>
                <a:noFill/>
                <a:ln>
                  <a:noFill/>
                </a:ln>
                <a:effectLst/>
              </c:spPr>
              <c:txPr>
                <a:bodyPr rot="0" spcFirstLastPara="1" vertOverflow="ellipsis" vert="horz" wrap="square" lIns="38100" tIns="19050" rIns="38100" bIns="19050" anchor="ctr" anchorCtr="1">
                  <a:noAutofit/>
                </a:bodyPr>
                <a:lstStyle/>
                <a:p>
                  <a:pPr>
                    <a:defRPr sz="900" b="1" i="0" u="none" strike="noStrike" kern="1200" baseline="0">
                      <a:solidFill>
                        <a:sysClr val="windowText" lastClr="000000"/>
                      </a:solidFill>
                      <a:latin typeface="IPT Nazanin" panose="00000400000000000000" pitchFamily="2" charset="2"/>
                      <a:ea typeface="+mn-ea"/>
                      <a:cs typeface="IRANSansFaNum" panose="020B0506030804020204" pitchFamily="34" charset="-78"/>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4.7303659497801631E-2"/>
                      <c:h val="5.838922989087738E-2"/>
                    </c:manualLayout>
                  </c15:layout>
                </c:ext>
                <c:ext xmlns:c16="http://schemas.microsoft.com/office/drawing/2014/chart" uri="{C3380CC4-5D6E-409C-BE32-E72D297353CC}">
                  <c16:uniqueId val="{00000003-04B5-4D3B-AD3E-1D82D5C3CD7E}"/>
                </c:ext>
              </c:extLst>
            </c:dLbl>
            <c:dLbl>
              <c:idx val="39"/>
              <c:layout>
                <c:manualLayout>
                  <c:x val="-2.641129127760751E-2"/>
                  <c:y val="4.502053397189229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1FD-40E9-A9A4-A0922D707132}"/>
                </c:ext>
              </c:extLst>
            </c:dLbl>
            <c:dLbl>
              <c:idx val="43"/>
              <c:layout>
                <c:manualLayout>
                  <c:x val="-2.7017830704570894E-2"/>
                  <c:y val="-5.002281552432479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4B5-4D3B-AD3E-1D82D5C3CD7E}"/>
                </c:ext>
              </c:extLst>
            </c:dLbl>
            <c:dLbl>
              <c:idx val="51"/>
              <c:layout>
                <c:manualLayout>
                  <c:x val="-8.8037637592025039E-3"/>
                  <c:y val="-5.002281552432479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ECD-4F4C-8407-8314FC2DD88D}"/>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IPT Nazanin" panose="00000400000000000000" pitchFamily="2" charset="2"/>
                    <a:ea typeface="+mn-ea"/>
                    <a:cs typeface="IRANSansFaNum" panose="020B0506030804020204" pitchFamily="34" charset="-78"/>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Sheet1!$A$3:$A$56</c:f>
              <c:strCache>
                <c:ptCount val="54"/>
                <c:pt idx="0">
                  <c:v>1400/08/06</c:v>
                </c:pt>
                <c:pt idx="1">
                  <c:v>1400/08/13</c:v>
                </c:pt>
                <c:pt idx="2">
                  <c:v>1400/08/20</c:v>
                </c:pt>
                <c:pt idx="3">
                  <c:v>1400/08/27</c:v>
                </c:pt>
                <c:pt idx="4">
                  <c:v>1400/09/04</c:v>
                </c:pt>
                <c:pt idx="5">
                  <c:v>1400/09/11</c:v>
                </c:pt>
                <c:pt idx="6">
                  <c:v>1400/09/18</c:v>
                </c:pt>
                <c:pt idx="7">
                  <c:v>1400/09/25</c:v>
                </c:pt>
                <c:pt idx="8">
                  <c:v>1400/10/02</c:v>
                </c:pt>
                <c:pt idx="9">
                  <c:v>1400/10/09</c:v>
                </c:pt>
                <c:pt idx="10">
                  <c:v>1400/10/16</c:v>
                </c:pt>
                <c:pt idx="11">
                  <c:v>1400/10/23</c:v>
                </c:pt>
                <c:pt idx="12">
                  <c:v>1400/10/30</c:v>
                </c:pt>
                <c:pt idx="13">
                  <c:v>1400/11/07</c:v>
                </c:pt>
                <c:pt idx="14">
                  <c:v>1400/11/14</c:v>
                </c:pt>
                <c:pt idx="15">
                  <c:v>1400/11/21</c:v>
                </c:pt>
                <c:pt idx="16">
                  <c:v>1400/11/28</c:v>
                </c:pt>
                <c:pt idx="17">
                  <c:v>1400/12/05</c:v>
                </c:pt>
                <c:pt idx="18">
                  <c:v>1400/12/12</c:v>
                </c:pt>
                <c:pt idx="19">
                  <c:v>1400/12/19</c:v>
                </c:pt>
                <c:pt idx="20">
                  <c:v>1400/12/26</c:v>
                </c:pt>
                <c:pt idx="21">
                  <c:v>1401/01/11</c:v>
                </c:pt>
                <c:pt idx="22">
                  <c:v>1401/01/18</c:v>
                </c:pt>
                <c:pt idx="23">
                  <c:v>1401/01/25</c:v>
                </c:pt>
                <c:pt idx="24">
                  <c:v>1401/02/08</c:v>
                </c:pt>
                <c:pt idx="25">
                  <c:v>1401/02/15</c:v>
                </c:pt>
                <c:pt idx="26">
                  <c:v>1401/02/22</c:v>
                </c:pt>
                <c:pt idx="27">
                  <c:v>1401/02/29</c:v>
                </c:pt>
                <c:pt idx="28">
                  <c:v>1401/03/05</c:v>
                </c:pt>
                <c:pt idx="29">
                  <c:v>1401/03/12</c:v>
                </c:pt>
                <c:pt idx="30">
                  <c:v>1401/03/19</c:v>
                </c:pt>
                <c:pt idx="31">
                  <c:v>1401/03/26</c:v>
                </c:pt>
                <c:pt idx="32">
                  <c:v>1401/04/02</c:v>
                </c:pt>
                <c:pt idx="33">
                  <c:v>1401/04/09</c:v>
                </c:pt>
                <c:pt idx="34">
                  <c:v>1401/04/16</c:v>
                </c:pt>
                <c:pt idx="35">
                  <c:v>1401/04/23</c:v>
                </c:pt>
                <c:pt idx="36">
                  <c:v>1401/04/30</c:v>
                </c:pt>
                <c:pt idx="37">
                  <c:v>1401/05/06</c:v>
                </c:pt>
                <c:pt idx="38">
                  <c:v>1401/05/12</c:v>
                </c:pt>
                <c:pt idx="39">
                  <c:v>1401/05/13</c:v>
                </c:pt>
                <c:pt idx="40">
                  <c:v>1401/05/19</c:v>
                </c:pt>
                <c:pt idx="41">
                  <c:v>1401/05/26</c:v>
                </c:pt>
                <c:pt idx="42">
                  <c:v>1401/06/03</c:v>
                </c:pt>
                <c:pt idx="43">
                  <c:v>1401/06/09</c:v>
                </c:pt>
                <c:pt idx="44">
                  <c:v>1401/06/16</c:v>
                </c:pt>
                <c:pt idx="45">
                  <c:v>1401/06/23</c:v>
                </c:pt>
                <c:pt idx="46">
                  <c:v>1401/06/30</c:v>
                </c:pt>
                <c:pt idx="47">
                  <c:v>1401/07/06</c:v>
                </c:pt>
                <c:pt idx="48">
                  <c:v>1401/07/13</c:v>
                </c:pt>
                <c:pt idx="49">
                  <c:v>1401/07/20</c:v>
                </c:pt>
                <c:pt idx="50">
                  <c:v>1401/07/27</c:v>
                </c:pt>
                <c:pt idx="51">
                  <c:v>1401/08/04</c:v>
                </c:pt>
                <c:pt idx="52">
                  <c:v>1401/08/11</c:v>
                </c:pt>
                <c:pt idx="53">
                  <c:v>1401/08/18</c:v>
                </c:pt>
              </c:strCache>
            </c:strRef>
          </c:cat>
          <c:val>
            <c:numRef>
              <c:f>Sheet1!$C$3:$C$56</c:f>
              <c:numCache>
                <c:formatCode>0.00%</c:formatCode>
                <c:ptCount val="54"/>
                <c:pt idx="0">
                  <c:v>0.1925</c:v>
                </c:pt>
                <c:pt idx="1">
                  <c:v>0.19400000000000001</c:v>
                </c:pt>
                <c:pt idx="2">
                  <c:v>0.19700000000000001</c:v>
                </c:pt>
                <c:pt idx="3">
                  <c:v>0.19800000000000001</c:v>
                </c:pt>
                <c:pt idx="4">
                  <c:v>0.20100000000000001</c:v>
                </c:pt>
                <c:pt idx="5">
                  <c:v>0.20200000000000001</c:v>
                </c:pt>
                <c:pt idx="6">
                  <c:v>0.20150000000000001</c:v>
                </c:pt>
                <c:pt idx="7">
                  <c:v>0.20150000000000001</c:v>
                </c:pt>
                <c:pt idx="8">
                  <c:v>0.20150000000000001</c:v>
                </c:pt>
                <c:pt idx="9">
                  <c:v>0.20150000000000001</c:v>
                </c:pt>
                <c:pt idx="10">
                  <c:v>0.193</c:v>
                </c:pt>
                <c:pt idx="11">
                  <c:v>0.193</c:v>
                </c:pt>
                <c:pt idx="12">
                  <c:v>0.193</c:v>
                </c:pt>
                <c:pt idx="13">
                  <c:v>0.192</c:v>
                </c:pt>
                <c:pt idx="14">
                  <c:v>0.192</c:v>
                </c:pt>
                <c:pt idx="15">
                  <c:v>0.19</c:v>
                </c:pt>
                <c:pt idx="16">
                  <c:v>0.19</c:v>
                </c:pt>
                <c:pt idx="17">
                  <c:v>0.19</c:v>
                </c:pt>
                <c:pt idx="18">
                  <c:v>0.19</c:v>
                </c:pt>
                <c:pt idx="19">
                  <c:v>0.19</c:v>
                </c:pt>
                <c:pt idx="20">
                  <c:v>0.19</c:v>
                </c:pt>
                <c:pt idx="21" formatCode="0%">
                  <c:v>0.19</c:v>
                </c:pt>
                <c:pt idx="22">
                  <c:v>0.19</c:v>
                </c:pt>
                <c:pt idx="23">
                  <c:v>0.19</c:v>
                </c:pt>
                <c:pt idx="24">
                  <c:v>0.19</c:v>
                </c:pt>
                <c:pt idx="25">
                  <c:v>0.19</c:v>
                </c:pt>
                <c:pt idx="26">
                  <c:v>0.19</c:v>
                </c:pt>
                <c:pt idx="27">
                  <c:v>0.19</c:v>
                </c:pt>
                <c:pt idx="28">
                  <c:v>0.19010000000000002</c:v>
                </c:pt>
                <c:pt idx="29">
                  <c:v>0.191</c:v>
                </c:pt>
                <c:pt idx="30">
                  <c:v>0.192</c:v>
                </c:pt>
                <c:pt idx="31">
                  <c:v>0.193</c:v>
                </c:pt>
                <c:pt idx="32">
                  <c:v>0.19500000000000001</c:v>
                </c:pt>
                <c:pt idx="33">
                  <c:v>0.19800000000000001</c:v>
                </c:pt>
                <c:pt idx="34">
                  <c:v>0.20300000000000001</c:v>
                </c:pt>
                <c:pt idx="35">
                  <c:v>0.20910000000000001</c:v>
                </c:pt>
                <c:pt idx="36">
                  <c:v>0.21210000000000001</c:v>
                </c:pt>
                <c:pt idx="37" formatCode="0.0%">
                  <c:v>0.215</c:v>
                </c:pt>
                <c:pt idx="38">
                  <c:v>0.2</c:v>
                </c:pt>
                <c:pt idx="39">
                  <c:v>0.2</c:v>
                </c:pt>
                <c:pt idx="40">
                  <c:v>0.2</c:v>
                </c:pt>
                <c:pt idx="41">
                  <c:v>0.20300000000000001</c:v>
                </c:pt>
                <c:pt idx="42">
                  <c:v>0.20710000000000001</c:v>
                </c:pt>
                <c:pt idx="43">
                  <c:v>0.21210000000000001</c:v>
                </c:pt>
                <c:pt idx="44">
                  <c:v>0.21</c:v>
                </c:pt>
                <c:pt idx="45">
                  <c:v>0.21</c:v>
                </c:pt>
                <c:pt idx="46">
                  <c:v>0.21</c:v>
                </c:pt>
                <c:pt idx="47">
                  <c:v>0.21</c:v>
                </c:pt>
                <c:pt idx="48">
                  <c:v>0.21</c:v>
                </c:pt>
                <c:pt idx="49">
                  <c:v>0.21</c:v>
                </c:pt>
                <c:pt idx="50">
                  <c:v>0.21</c:v>
                </c:pt>
                <c:pt idx="51">
                  <c:v>0.21</c:v>
                </c:pt>
                <c:pt idx="52">
                  <c:v>0.21</c:v>
                </c:pt>
                <c:pt idx="53">
                  <c:v>0.21</c:v>
                </c:pt>
              </c:numCache>
            </c:numRef>
          </c:val>
          <c:smooth val="1"/>
          <c:extLst>
            <c:ext xmlns:c16="http://schemas.microsoft.com/office/drawing/2014/chart" uri="{C3380CC4-5D6E-409C-BE32-E72D297353CC}">
              <c16:uniqueId val="{00000001-4902-4970-B460-D55D0C55D2B7}"/>
            </c:ext>
          </c:extLst>
        </c:ser>
        <c:dLbls>
          <c:showLegendKey val="0"/>
          <c:showVal val="0"/>
          <c:showCatName val="0"/>
          <c:showSerName val="0"/>
          <c:showPercent val="0"/>
          <c:showBubbleSize val="0"/>
        </c:dLbls>
        <c:smooth val="0"/>
        <c:axId val="2062944080"/>
        <c:axId val="2062945744"/>
      </c:lineChart>
      <c:catAx>
        <c:axId val="20629440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ysClr val="windowText" lastClr="000000"/>
                </a:solidFill>
                <a:latin typeface="IPT Nazanin" panose="00000400000000000000" pitchFamily="2" charset="2"/>
                <a:ea typeface="+mn-ea"/>
                <a:cs typeface="B Nazanin" panose="00000400000000000000" pitchFamily="2" charset="-78"/>
              </a:defRPr>
            </a:pPr>
            <a:endParaRPr lang="en-US"/>
          </a:p>
        </c:txPr>
        <c:crossAx val="2062945744"/>
        <c:crosses val="autoZero"/>
        <c:auto val="1"/>
        <c:lblAlgn val="ctr"/>
        <c:lblOffset val="100"/>
        <c:noMultiLvlLbl val="0"/>
      </c:catAx>
      <c:valAx>
        <c:axId val="2062945744"/>
        <c:scaling>
          <c:orientation val="minMax"/>
          <c:min val="0.18500000000000003"/>
        </c:scaling>
        <c:delete val="0"/>
        <c:axPos val="l"/>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IPT Nazanin" panose="00000400000000000000" pitchFamily="2" charset="2"/>
                <a:ea typeface="+mn-ea"/>
                <a:cs typeface="IRANSansFaNum" panose="020B0506030804020204" pitchFamily="34" charset="-78"/>
              </a:defRPr>
            </a:pPr>
            <a:endParaRPr lang="en-US"/>
          </a:p>
        </c:txPr>
        <c:crossAx val="20629440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IRANSansFaNum" panose="020B0506030804020204" pitchFamily="34" charset="-78"/>
              <a:ea typeface="+mn-ea"/>
              <a:cs typeface="IRANSansFaNum" panose="020B0506030804020204" pitchFamily="34" charset="-78"/>
            </a:defRPr>
          </a:pPr>
          <a:endParaRPr lang="en-US"/>
        </a:p>
      </c:txPr>
    </c:legend>
    <c:plotVisOnly val="1"/>
    <c:dispBlanksAs val="gap"/>
    <c:showDLblsOverMax val="0"/>
  </c:chart>
  <c:spPr>
    <a:noFill/>
    <a:ln>
      <a:noFill/>
    </a:ln>
    <a:effectLst/>
  </c:spPr>
  <c:txPr>
    <a:bodyPr/>
    <a:lstStyle/>
    <a:p>
      <a:pPr>
        <a:defRPr>
          <a:solidFill>
            <a:sysClr val="windowText" lastClr="000000"/>
          </a:solidFill>
          <a:latin typeface="IRANSansFaNum" panose="020B0506030804020204" pitchFamily="34" charset="-78"/>
          <a:cs typeface="IRANSansFaNum" panose="020B0506030804020204" pitchFamily="34" charset="-78"/>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12F20CB-39BC-F674-5610-57D88292B67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fa-IR"/>
              <a:t>گزارش بازار سرمایه </a:t>
            </a:r>
            <a:endParaRPr lang="en-US"/>
          </a:p>
        </p:txBody>
      </p:sp>
      <p:sp>
        <p:nvSpPr>
          <p:cNvPr id="3" name="Date Placeholder 2">
            <a:extLst>
              <a:ext uri="{FF2B5EF4-FFF2-40B4-BE49-F238E27FC236}">
                <a16:creationId xmlns:a16="http://schemas.microsoft.com/office/drawing/2014/main" id="{038AA162-CA5A-545D-466F-2ACCDE85F92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3ADD79F-82C3-457B-B20D-ED82258E29D9}" type="datetimeFigureOut">
              <a:rPr lang="en-US" smtClean="0"/>
              <a:t>11/13/2022</a:t>
            </a:fld>
            <a:endParaRPr lang="en-US"/>
          </a:p>
        </p:txBody>
      </p:sp>
      <p:sp>
        <p:nvSpPr>
          <p:cNvPr id="4" name="Footer Placeholder 3">
            <a:extLst>
              <a:ext uri="{FF2B5EF4-FFF2-40B4-BE49-F238E27FC236}">
                <a16:creationId xmlns:a16="http://schemas.microsoft.com/office/drawing/2014/main" id="{3039CD3A-744B-1435-EBB5-6065A462DF4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a:t>555555</a:t>
            </a:r>
          </a:p>
        </p:txBody>
      </p:sp>
      <p:sp>
        <p:nvSpPr>
          <p:cNvPr id="5" name="Slide Number Placeholder 4">
            <a:extLst>
              <a:ext uri="{FF2B5EF4-FFF2-40B4-BE49-F238E27FC236}">
                <a16:creationId xmlns:a16="http://schemas.microsoft.com/office/drawing/2014/main" id="{0AB8AEB8-257A-CBEE-0294-C4198219575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9E0C204-0F9E-4B9D-BFDC-29E71D0787D6}" type="slidenum">
              <a:rPr lang="en-US" smtClean="0"/>
              <a:t>‹#›</a:t>
            </a:fld>
            <a:endParaRPr lang="en-US"/>
          </a:p>
        </p:txBody>
      </p:sp>
    </p:spTree>
    <p:extLst>
      <p:ext uri="{BB962C8B-B14F-4D97-AF65-F5344CB8AC3E}">
        <p14:creationId xmlns:p14="http://schemas.microsoft.com/office/powerpoint/2010/main" val="467937717"/>
      </p:ext>
    </p:extLst>
  </p:cSld>
  <p:clrMap bg1="lt1" tx1="dk1" bg2="lt2" tx2="dk2" accent1="accent1" accent2="accent2" accent3="accent3" accent4="accent4" accent5="accent5" accent6="accent6" hlink="hlink" folHlink="folHlink"/>
  <p:hf sldNum="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fa-IR"/>
              <a:t>گزارش بازار سرمایه </a:t>
            </a: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D11883-5E89-483B-9D45-E893EAB10930}" type="datetimeFigureOut">
              <a:rPr lang="en-US" smtClean="0"/>
              <a:t>11/13/2022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US"/>
              <a:t>555555</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7467D2-FB11-4DD7-A8CC-EFCAEE3711BF}" type="slidenum">
              <a:rPr lang="en-US" smtClean="0"/>
              <a:t>‹#›</a:t>
            </a:fld>
            <a:endParaRPr lang="en-US"/>
          </a:p>
        </p:txBody>
      </p:sp>
    </p:spTree>
    <p:extLst>
      <p:ext uri="{BB962C8B-B14F-4D97-AF65-F5344CB8AC3E}">
        <p14:creationId xmlns:p14="http://schemas.microsoft.com/office/powerpoint/2010/main" val="3609007197"/>
      </p:ext>
    </p:extLst>
  </p:cSld>
  <p:clrMap bg1="lt1" tx1="dk1" bg2="lt2" tx2="dk2" accent1="accent1" accent2="accent2" accent3="accent3" accent4="accent4" accent5="accent5" accent6="accent6" hlink="hlink" folHlink="folHlink"/>
  <p:hf sldNum="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Header Placeholder 4">
            <a:extLst>
              <a:ext uri="{FF2B5EF4-FFF2-40B4-BE49-F238E27FC236}">
                <a16:creationId xmlns:a16="http://schemas.microsoft.com/office/drawing/2014/main" id="{4146D19B-440C-6DFF-4B80-EC0CD6521FD3}"/>
              </a:ext>
            </a:extLst>
          </p:cNvPr>
          <p:cNvSpPr>
            <a:spLocks noGrp="1"/>
          </p:cNvSpPr>
          <p:nvPr>
            <p:ph type="hdr" sz="quarter"/>
          </p:nvPr>
        </p:nvSpPr>
        <p:spPr/>
        <p:txBody>
          <a:bodyPr/>
          <a:lstStyle/>
          <a:p>
            <a:r>
              <a:rPr lang="fa-IR"/>
              <a:t>گزارش بازار سرمایه </a:t>
            </a:r>
            <a:endParaRPr lang="en-US"/>
          </a:p>
        </p:txBody>
      </p:sp>
      <p:sp>
        <p:nvSpPr>
          <p:cNvPr id="6" name="Footer Placeholder 5">
            <a:extLst>
              <a:ext uri="{FF2B5EF4-FFF2-40B4-BE49-F238E27FC236}">
                <a16:creationId xmlns:a16="http://schemas.microsoft.com/office/drawing/2014/main" id="{CA13CA32-E178-B28A-000F-3C7D0D02FC67}"/>
              </a:ext>
            </a:extLst>
          </p:cNvPr>
          <p:cNvSpPr>
            <a:spLocks noGrp="1"/>
          </p:cNvSpPr>
          <p:nvPr>
            <p:ph type="ftr" sz="quarter" idx="4"/>
          </p:nvPr>
        </p:nvSpPr>
        <p:spPr/>
        <p:txBody>
          <a:bodyPr/>
          <a:lstStyle/>
          <a:p>
            <a:r>
              <a:rPr lang="en-US"/>
              <a:t>555555</a:t>
            </a:r>
          </a:p>
        </p:txBody>
      </p:sp>
    </p:spTree>
    <p:extLst>
      <p:ext uri="{BB962C8B-B14F-4D97-AF65-F5344CB8AC3E}">
        <p14:creationId xmlns:p14="http://schemas.microsoft.com/office/powerpoint/2010/main" val="14743044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fa-IR"/>
              <a:t>گزارش بازار سرمایه </a:t>
            </a:r>
            <a:endParaRPr lang="en-US"/>
          </a:p>
        </p:txBody>
      </p:sp>
      <p:sp>
        <p:nvSpPr>
          <p:cNvPr id="5" name="Footer Placeholder 4"/>
          <p:cNvSpPr>
            <a:spLocks noGrp="1"/>
          </p:cNvSpPr>
          <p:nvPr>
            <p:ph type="ftr" sz="quarter" idx="4"/>
          </p:nvPr>
        </p:nvSpPr>
        <p:spPr/>
        <p:txBody>
          <a:bodyPr/>
          <a:lstStyle/>
          <a:p>
            <a:r>
              <a:rPr lang="en-US"/>
              <a:t>555555</a:t>
            </a:r>
          </a:p>
        </p:txBody>
      </p:sp>
    </p:spTree>
    <p:extLst>
      <p:ext uri="{BB962C8B-B14F-4D97-AF65-F5344CB8AC3E}">
        <p14:creationId xmlns:p14="http://schemas.microsoft.com/office/powerpoint/2010/main" val="16634268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fa-IR"/>
              <a:t>گزارش بازار سرمایه </a:t>
            </a:r>
            <a:endParaRPr lang="en-US"/>
          </a:p>
        </p:txBody>
      </p:sp>
      <p:sp>
        <p:nvSpPr>
          <p:cNvPr id="5" name="Footer Placeholder 4"/>
          <p:cNvSpPr>
            <a:spLocks noGrp="1"/>
          </p:cNvSpPr>
          <p:nvPr>
            <p:ph type="ftr" sz="quarter" idx="4"/>
          </p:nvPr>
        </p:nvSpPr>
        <p:spPr/>
        <p:txBody>
          <a:bodyPr/>
          <a:lstStyle/>
          <a:p>
            <a:r>
              <a:rPr lang="en-US"/>
              <a:t>555555</a:t>
            </a:r>
          </a:p>
        </p:txBody>
      </p:sp>
    </p:spTree>
    <p:extLst>
      <p:ext uri="{BB962C8B-B14F-4D97-AF65-F5344CB8AC3E}">
        <p14:creationId xmlns:p14="http://schemas.microsoft.com/office/powerpoint/2010/main" val="13729414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C0EDC-4102-0955-7FAA-F5B3CC23035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23F3E5F-25C3-95BF-6E7F-15D9D54F5CF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E87F875-905B-FBCC-1168-96B6194C8A34}"/>
              </a:ext>
            </a:extLst>
          </p:cNvPr>
          <p:cNvSpPr>
            <a:spLocks noGrp="1"/>
          </p:cNvSpPr>
          <p:nvPr>
            <p:ph type="dt" sz="half" idx="10"/>
          </p:nvPr>
        </p:nvSpPr>
        <p:spPr/>
        <p:txBody>
          <a:bodyPr/>
          <a:lstStyle/>
          <a:p>
            <a:fld id="{D36647D6-67A1-4513-9559-A4FFBFA6FED0}" type="datetimeFigureOut">
              <a:rPr lang="en-US" smtClean="0"/>
              <a:t>11/13/2022</a:t>
            </a:fld>
            <a:endParaRPr lang="en-US"/>
          </a:p>
        </p:txBody>
      </p:sp>
      <p:sp>
        <p:nvSpPr>
          <p:cNvPr id="5" name="Footer Placeholder 4">
            <a:extLst>
              <a:ext uri="{FF2B5EF4-FFF2-40B4-BE49-F238E27FC236}">
                <a16:creationId xmlns:a16="http://schemas.microsoft.com/office/drawing/2014/main" id="{06FDB983-BE7B-3BD2-E54A-23AAA7C57D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04430E-7F35-E98F-56A4-84CCA478E83A}"/>
              </a:ext>
            </a:extLst>
          </p:cNvPr>
          <p:cNvSpPr>
            <a:spLocks noGrp="1"/>
          </p:cNvSpPr>
          <p:nvPr>
            <p:ph type="sldNum" sz="quarter" idx="12"/>
          </p:nvPr>
        </p:nvSpPr>
        <p:spPr/>
        <p:txBody>
          <a:bodyPr/>
          <a:lstStyle/>
          <a:p>
            <a:fld id="{F17BC489-B74B-4099-85A8-76B0FE80365A}" type="slidenum">
              <a:rPr lang="en-US" smtClean="0"/>
              <a:t>‹#›</a:t>
            </a:fld>
            <a:endParaRPr lang="en-US"/>
          </a:p>
        </p:txBody>
      </p:sp>
    </p:spTree>
    <p:extLst>
      <p:ext uri="{BB962C8B-B14F-4D97-AF65-F5344CB8AC3E}">
        <p14:creationId xmlns:p14="http://schemas.microsoft.com/office/powerpoint/2010/main" val="3499024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18E1B3-51A3-9736-D41E-38C1CAA09DA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AA46CF9-3A2F-BE08-0660-40B95AD7B05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5E1DBC-C93F-FE01-9727-F7DADABEF7C4}"/>
              </a:ext>
            </a:extLst>
          </p:cNvPr>
          <p:cNvSpPr>
            <a:spLocks noGrp="1"/>
          </p:cNvSpPr>
          <p:nvPr>
            <p:ph type="dt" sz="half" idx="10"/>
          </p:nvPr>
        </p:nvSpPr>
        <p:spPr/>
        <p:txBody>
          <a:bodyPr/>
          <a:lstStyle/>
          <a:p>
            <a:fld id="{D36647D6-67A1-4513-9559-A4FFBFA6FED0}" type="datetimeFigureOut">
              <a:rPr lang="en-US" smtClean="0"/>
              <a:t>11/13/2022</a:t>
            </a:fld>
            <a:endParaRPr lang="en-US"/>
          </a:p>
        </p:txBody>
      </p:sp>
      <p:sp>
        <p:nvSpPr>
          <p:cNvPr id="5" name="Footer Placeholder 4">
            <a:extLst>
              <a:ext uri="{FF2B5EF4-FFF2-40B4-BE49-F238E27FC236}">
                <a16:creationId xmlns:a16="http://schemas.microsoft.com/office/drawing/2014/main" id="{B0F2288E-8D78-0CA0-3E91-1780AE9D5D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8DF5CA-BD95-C687-48D8-208935B9B041}"/>
              </a:ext>
            </a:extLst>
          </p:cNvPr>
          <p:cNvSpPr>
            <a:spLocks noGrp="1"/>
          </p:cNvSpPr>
          <p:nvPr>
            <p:ph type="sldNum" sz="quarter" idx="12"/>
          </p:nvPr>
        </p:nvSpPr>
        <p:spPr/>
        <p:txBody>
          <a:bodyPr/>
          <a:lstStyle/>
          <a:p>
            <a:fld id="{F17BC489-B74B-4099-85A8-76B0FE80365A}" type="slidenum">
              <a:rPr lang="en-US" smtClean="0"/>
              <a:t>‹#›</a:t>
            </a:fld>
            <a:endParaRPr lang="en-US"/>
          </a:p>
        </p:txBody>
      </p:sp>
    </p:spTree>
    <p:extLst>
      <p:ext uri="{BB962C8B-B14F-4D97-AF65-F5344CB8AC3E}">
        <p14:creationId xmlns:p14="http://schemas.microsoft.com/office/powerpoint/2010/main" val="1617656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25995F-F83E-FD84-DA65-2363E27F795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8F507D9-FF46-1DAA-CF81-814884B8896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E8FC2C-0BF7-B026-E5EF-5FC0791C107A}"/>
              </a:ext>
            </a:extLst>
          </p:cNvPr>
          <p:cNvSpPr>
            <a:spLocks noGrp="1"/>
          </p:cNvSpPr>
          <p:nvPr>
            <p:ph type="dt" sz="half" idx="10"/>
          </p:nvPr>
        </p:nvSpPr>
        <p:spPr/>
        <p:txBody>
          <a:bodyPr/>
          <a:lstStyle/>
          <a:p>
            <a:fld id="{D36647D6-67A1-4513-9559-A4FFBFA6FED0}" type="datetimeFigureOut">
              <a:rPr lang="en-US" smtClean="0"/>
              <a:t>11/13/2022</a:t>
            </a:fld>
            <a:endParaRPr lang="en-US"/>
          </a:p>
        </p:txBody>
      </p:sp>
      <p:sp>
        <p:nvSpPr>
          <p:cNvPr id="5" name="Footer Placeholder 4">
            <a:extLst>
              <a:ext uri="{FF2B5EF4-FFF2-40B4-BE49-F238E27FC236}">
                <a16:creationId xmlns:a16="http://schemas.microsoft.com/office/drawing/2014/main" id="{ABE05B5A-7933-310A-5FCA-58197A395B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CBA35B-0F29-4015-6A10-0761921298D6}"/>
              </a:ext>
            </a:extLst>
          </p:cNvPr>
          <p:cNvSpPr>
            <a:spLocks noGrp="1"/>
          </p:cNvSpPr>
          <p:nvPr>
            <p:ph type="sldNum" sz="quarter" idx="12"/>
          </p:nvPr>
        </p:nvSpPr>
        <p:spPr/>
        <p:txBody>
          <a:bodyPr/>
          <a:lstStyle/>
          <a:p>
            <a:fld id="{F17BC489-B74B-4099-85A8-76B0FE80365A}" type="slidenum">
              <a:rPr lang="en-US" smtClean="0"/>
              <a:t>‹#›</a:t>
            </a:fld>
            <a:endParaRPr lang="en-US"/>
          </a:p>
        </p:txBody>
      </p:sp>
    </p:spTree>
    <p:extLst>
      <p:ext uri="{BB962C8B-B14F-4D97-AF65-F5344CB8AC3E}">
        <p14:creationId xmlns:p14="http://schemas.microsoft.com/office/powerpoint/2010/main" val="1067120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5ACFB-DE41-26BC-F814-7E921EF9195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74D0D4A-9086-D5FA-8C51-5A3CFAA84D3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4AAC12-27D5-635D-4186-963C4BF58526}"/>
              </a:ext>
            </a:extLst>
          </p:cNvPr>
          <p:cNvSpPr>
            <a:spLocks noGrp="1"/>
          </p:cNvSpPr>
          <p:nvPr>
            <p:ph type="dt" sz="half" idx="10"/>
          </p:nvPr>
        </p:nvSpPr>
        <p:spPr/>
        <p:txBody>
          <a:bodyPr/>
          <a:lstStyle/>
          <a:p>
            <a:fld id="{D36647D6-67A1-4513-9559-A4FFBFA6FED0}" type="datetimeFigureOut">
              <a:rPr lang="en-US" smtClean="0"/>
              <a:t>11/13/2022</a:t>
            </a:fld>
            <a:endParaRPr lang="en-US"/>
          </a:p>
        </p:txBody>
      </p:sp>
      <p:sp>
        <p:nvSpPr>
          <p:cNvPr id="5" name="Footer Placeholder 4">
            <a:extLst>
              <a:ext uri="{FF2B5EF4-FFF2-40B4-BE49-F238E27FC236}">
                <a16:creationId xmlns:a16="http://schemas.microsoft.com/office/drawing/2014/main" id="{CFEF3034-3BC6-24FA-820E-7E7F634517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D94509-F5A7-ADA4-616B-54A467C56594}"/>
              </a:ext>
            </a:extLst>
          </p:cNvPr>
          <p:cNvSpPr>
            <a:spLocks noGrp="1"/>
          </p:cNvSpPr>
          <p:nvPr>
            <p:ph type="sldNum" sz="quarter" idx="12"/>
          </p:nvPr>
        </p:nvSpPr>
        <p:spPr/>
        <p:txBody>
          <a:bodyPr/>
          <a:lstStyle/>
          <a:p>
            <a:fld id="{F17BC489-B74B-4099-85A8-76B0FE80365A}" type="slidenum">
              <a:rPr lang="en-US" smtClean="0"/>
              <a:t>‹#›</a:t>
            </a:fld>
            <a:endParaRPr lang="en-US"/>
          </a:p>
        </p:txBody>
      </p:sp>
    </p:spTree>
    <p:extLst>
      <p:ext uri="{BB962C8B-B14F-4D97-AF65-F5344CB8AC3E}">
        <p14:creationId xmlns:p14="http://schemas.microsoft.com/office/powerpoint/2010/main" val="18004224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69475-DAC8-1C1B-0FC1-56C00580BD4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38BBFF6-745E-D6E7-40D1-A985E522A9A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DB4301E-9DFF-F8C0-D901-C1C5AA107D25}"/>
              </a:ext>
            </a:extLst>
          </p:cNvPr>
          <p:cNvSpPr>
            <a:spLocks noGrp="1"/>
          </p:cNvSpPr>
          <p:nvPr>
            <p:ph type="dt" sz="half" idx="10"/>
          </p:nvPr>
        </p:nvSpPr>
        <p:spPr/>
        <p:txBody>
          <a:bodyPr/>
          <a:lstStyle/>
          <a:p>
            <a:fld id="{D36647D6-67A1-4513-9559-A4FFBFA6FED0}" type="datetimeFigureOut">
              <a:rPr lang="en-US" smtClean="0"/>
              <a:t>11/13/2022</a:t>
            </a:fld>
            <a:endParaRPr lang="en-US"/>
          </a:p>
        </p:txBody>
      </p:sp>
      <p:sp>
        <p:nvSpPr>
          <p:cNvPr id="5" name="Footer Placeholder 4">
            <a:extLst>
              <a:ext uri="{FF2B5EF4-FFF2-40B4-BE49-F238E27FC236}">
                <a16:creationId xmlns:a16="http://schemas.microsoft.com/office/drawing/2014/main" id="{29D52EBB-3BE2-0819-2440-66A571B26C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CBED25-C967-6C66-8635-CC6201F8C4B2}"/>
              </a:ext>
            </a:extLst>
          </p:cNvPr>
          <p:cNvSpPr>
            <a:spLocks noGrp="1"/>
          </p:cNvSpPr>
          <p:nvPr>
            <p:ph type="sldNum" sz="quarter" idx="12"/>
          </p:nvPr>
        </p:nvSpPr>
        <p:spPr/>
        <p:txBody>
          <a:bodyPr/>
          <a:lstStyle/>
          <a:p>
            <a:fld id="{F17BC489-B74B-4099-85A8-76B0FE80365A}" type="slidenum">
              <a:rPr lang="en-US" smtClean="0"/>
              <a:t>‹#›</a:t>
            </a:fld>
            <a:endParaRPr lang="en-US"/>
          </a:p>
        </p:txBody>
      </p:sp>
    </p:spTree>
    <p:extLst>
      <p:ext uri="{BB962C8B-B14F-4D97-AF65-F5344CB8AC3E}">
        <p14:creationId xmlns:p14="http://schemas.microsoft.com/office/powerpoint/2010/main" val="31093517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D4616-090C-3228-1CC4-090945BA530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0819F8A-5338-92D7-2495-4AB74563193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31DACF3-2AF2-CF3B-FB0A-FB309BEAB19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E1C7AEF-920F-B542-47D6-138EDD287EED}"/>
              </a:ext>
            </a:extLst>
          </p:cNvPr>
          <p:cNvSpPr>
            <a:spLocks noGrp="1"/>
          </p:cNvSpPr>
          <p:nvPr>
            <p:ph type="dt" sz="half" idx="10"/>
          </p:nvPr>
        </p:nvSpPr>
        <p:spPr/>
        <p:txBody>
          <a:bodyPr/>
          <a:lstStyle/>
          <a:p>
            <a:fld id="{D36647D6-67A1-4513-9559-A4FFBFA6FED0}" type="datetimeFigureOut">
              <a:rPr lang="en-US" smtClean="0"/>
              <a:t>11/13/2022</a:t>
            </a:fld>
            <a:endParaRPr lang="en-US"/>
          </a:p>
        </p:txBody>
      </p:sp>
      <p:sp>
        <p:nvSpPr>
          <p:cNvPr id="6" name="Footer Placeholder 5">
            <a:extLst>
              <a:ext uri="{FF2B5EF4-FFF2-40B4-BE49-F238E27FC236}">
                <a16:creationId xmlns:a16="http://schemas.microsoft.com/office/drawing/2014/main" id="{9ECD07A3-2139-278A-BD0C-C36901C004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F0C8E0D-9F7D-8737-C9FE-4AA9FE89E102}"/>
              </a:ext>
            </a:extLst>
          </p:cNvPr>
          <p:cNvSpPr>
            <a:spLocks noGrp="1"/>
          </p:cNvSpPr>
          <p:nvPr>
            <p:ph type="sldNum" sz="quarter" idx="12"/>
          </p:nvPr>
        </p:nvSpPr>
        <p:spPr/>
        <p:txBody>
          <a:bodyPr/>
          <a:lstStyle/>
          <a:p>
            <a:fld id="{F17BC489-B74B-4099-85A8-76B0FE80365A}" type="slidenum">
              <a:rPr lang="en-US" smtClean="0"/>
              <a:t>‹#›</a:t>
            </a:fld>
            <a:endParaRPr lang="en-US"/>
          </a:p>
        </p:txBody>
      </p:sp>
    </p:spTree>
    <p:extLst>
      <p:ext uri="{BB962C8B-B14F-4D97-AF65-F5344CB8AC3E}">
        <p14:creationId xmlns:p14="http://schemas.microsoft.com/office/powerpoint/2010/main" val="20380085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6BC24C-D94C-840C-5918-A9344DB6AB6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777BB57-3A6E-4D33-C0C0-874356FDA4C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9EC72E2-57E5-8680-C8D9-86DC53CA457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504DF55-AF59-0909-2DAB-CB6CB7F1715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0BE2F04-F988-2BBB-0A3A-5F44282FFBC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E2299B9-0649-7786-DBB5-7884AB098A65}"/>
              </a:ext>
            </a:extLst>
          </p:cNvPr>
          <p:cNvSpPr>
            <a:spLocks noGrp="1"/>
          </p:cNvSpPr>
          <p:nvPr>
            <p:ph type="dt" sz="half" idx="10"/>
          </p:nvPr>
        </p:nvSpPr>
        <p:spPr/>
        <p:txBody>
          <a:bodyPr/>
          <a:lstStyle/>
          <a:p>
            <a:fld id="{D36647D6-67A1-4513-9559-A4FFBFA6FED0}" type="datetimeFigureOut">
              <a:rPr lang="en-US" smtClean="0"/>
              <a:t>11/13/2022</a:t>
            </a:fld>
            <a:endParaRPr lang="en-US"/>
          </a:p>
        </p:txBody>
      </p:sp>
      <p:sp>
        <p:nvSpPr>
          <p:cNvPr id="8" name="Footer Placeholder 7">
            <a:extLst>
              <a:ext uri="{FF2B5EF4-FFF2-40B4-BE49-F238E27FC236}">
                <a16:creationId xmlns:a16="http://schemas.microsoft.com/office/drawing/2014/main" id="{BADE884B-7FEC-82A4-7CD9-72FD8A8626D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693EAA1-D0A6-C0EF-5F90-5175245AA79F}"/>
              </a:ext>
            </a:extLst>
          </p:cNvPr>
          <p:cNvSpPr>
            <a:spLocks noGrp="1"/>
          </p:cNvSpPr>
          <p:nvPr>
            <p:ph type="sldNum" sz="quarter" idx="12"/>
          </p:nvPr>
        </p:nvSpPr>
        <p:spPr/>
        <p:txBody>
          <a:bodyPr/>
          <a:lstStyle/>
          <a:p>
            <a:fld id="{F17BC489-B74B-4099-85A8-76B0FE80365A}" type="slidenum">
              <a:rPr lang="en-US" smtClean="0"/>
              <a:t>‹#›</a:t>
            </a:fld>
            <a:endParaRPr lang="en-US"/>
          </a:p>
        </p:txBody>
      </p:sp>
    </p:spTree>
    <p:extLst>
      <p:ext uri="{BB962C8B-B14F-4D97-AF65-F5344CB8AC3E}">
        <p14:creationId xmlns:p14="http://schemas.microsoft.com/office/powerpoint/2010/main" val="2489014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7F541-C00F-B272-F2F4-B859AC50FE2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C24EFF3-06F8-AD65-97B0-3F66D82E933A}"/>
              </a:ext>
            </a:extLst>
          </p:cNvPr>
          <p:cNvSpPr>
            <a:spLocks noGrp="1"/>
          </p:cNvSpPr>
          <p:nvPr>
            <p:ph type="dt" sz="half" idx="10"/>
          </p:nvPr>
        </p:nvSpPr>
        <p:spPr/>
        <p:txBody>
          <a:bodyPr/>
          <a:lstStyle/>
          <a:p>
            <a:fld id="{D36647D6-67A1-4513-9559-A4FFBFA6FED0}" type="datetimeFigureOut">
              <a:rPr lang="en-US" smtClean="0"/>
              <a:t>11/13/2022</a:t>
            </a:fld>
            <a:endParaRPr lang="en-US"/>
          </a:p>
        </p:txBody>
      </p:sp>
      <p:sp>
        <p:nvSpPr>
          <p:cNvPr id="4" name="Footer Placeholder 3">
            <a:extLst>
              <a:ext uri="{FF2B5EF4-FFF2-40B4-BE49-F238E27FC236}">
                <a16:creationId xmlns:a16="http://schemas.microsoft.com/office/drawing/2014/main" id="{2FA758D5-2BEF-12BB-621A-888E2835EE3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C5750F4-0A09-D3A7-012C-EE8FFB17C608}"/>
              </a:ext>
            </a:extLst>
          </p:cNvPr>
          <p:cNvSpPr>
            <a:spLocks noGrp="1"/>
          </p:cNvSpPr>
          <p:nvPr>
            <p:ph type="sldNum" sz="quarter" idx="12"/>
          </p:nvPr>
        </p:nvSpPr>
        <p:spPr/>
        <p:txBody>
          <a:bodyPr/>
          <a:lstStyle/>
          <a:p>
            <a:fld id="{F17BC489-B74B-4099-85A8-76B0FE80365A}" type="slidenum">
              <a:rPr lang="en-US" smtClean="0"/>
              <a:t>‹#›</a:t>
            </a:fld>
            <a:endParaRPr lang="en-US"/>
          </a:p>
        </p:txBody>
      </p:sp>
    </p:spTree>
    <p:extLst>
      <p:ext uri="{BB962C8B-B14F-4D97-AF65-F5344CB8AC3E}">
        <p14:creationId xmlns:p14="http://schemas.microsoft.com/office/powerpoint/2010/main" val="19316660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4B40791-052C-CEB8-B25E-237D3812C95E}"/>
              </a:ext>
            </a:extLst>
          </p:cNvPr>
          <p:cNvSpPr>
            <a:spLocks noGrp="1"/>
          </p:cNvSpPr>
          <p:nvPr>
            <p:ph type="dt" sz="half" idx="10"/>
          </p:nvPr>
        </p:nvSpPr>
        <p:spPr/>
        <p:txBody>
          <a:bodyPr/>
          <a:lstStyle/>
          <a:p>
            <a:fld id="{D36647D6-67A1-4513-9559-A4FFBFA6FED0}" type="datetimeFigureOut">
              <a:rPr lang="en-US" smtClean="0"/>
              <a:t>11/13/2022</a:t>
            </a:fld>
            <a:endParaRPr lang="en-US"/>
          </a:p>
        </p:txBody>
      </p:sp>
      <p:sp>
        <p:nvSpPr>
          <p:cNvPr id="3" name="Footer Placeholder 2">
            <a:extLst>
              <a:ext uri="{FF2B5EF4-FFF2-40B4-BE49-F238E27FC236}">
                <a16:creationId xmlns:a16="http://schemas.microsoft.com/office/drawing/2014/main" id="{1E0AECF6-88B5-304D-6044-CDB838A9C65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00B4782-2727-8647-7FB5-5DBD6854D912}"/>
              </a:ext>
            </a:extLst>
          </p:cNvPr>
          <p:cNvSpPr>
            <a:spLocks noGrp="1"/>
          </p:cNvSpPr>
          <p:nvPr>
            <p:ph type="sldNum" sz="quarter" idx="12"/>
          </p:nvPr>
        </p:nvSpPr>
        <p:spPr/>
        <p:txBody>
          <a:bodyPr/>
          <a:lstStyle/>
          <a:p>
            <a:fld id="{F17BC489-B74B-4099-85A8-76B0FE80365A}" type="slidenum">
              <a:rPr lang="en-US" smtClean="0"/>
              <a:t>‹#›</a:t>
            </a:fld>
            <a:endParaRPr lang="en-US"/>
          </a:p>
        </p:txBody>
      </p:sp>
    </p:spTree>
    <p:extLst>
      <p:ext uri="{BB962C8B-B14F-4D97-AF65-F5344CB8AC3E}">
        <p14:creationId xmlns:p14="http://schemas.microsoft.com/office/powerpoint/2010/main" val="26563441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8B0C1-FBDF-A071-DB39-72BC9407F0D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847CFB4-6A71-F832-1092-48ABDA10825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EB15219-2324-CAA3-905E-B24C85455A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86E4A79-7F2D-4F8C-DCC1-B127E83D47E8}"/>
              </a:ext>
            </a:extLst>
          </p:cNvPr>
          <p:cNvSpPr>
            <a:spLocks noGrp="1"/>
          </p:cNvSpPr>
          <p:nvPr>
            <p:ph type="dt" sz="half" idx="10"/>
          </p:nvPr>
        </p:nvSpPr>
        <p:spPr/>
        <p:txBody>
          <a:bodyPr/>
          <a:lstStyle/>
          <a:p>
            <a:fld id="{D36647D6-67A1-4513-9559-A4FFBFA6FED0}" type="datetimeFigureOut">
              <a:rPr lang="en-US" smtClean="0"/>
              <a:t>11/13/2022</a:t>
            </a:fld>
            <a:endParaRPr lang="en-US"/>
          </a:p>
        </p:txBody>
      </p:sp>
      <p:sp>
        <p:nvSpPr>
          <p:cNvPr id="6" name="Footer Placeholder 5">
            <a:extLst>
              <a:ext uri="{FF2B5EF4-FFF2-40B4-BE49-F238E27FC236}">
                <a16:creationId xmlns:a16="http://schemas.microsoft.com/office/drawing/2014/main" id="{819E7307-D286-2A12-2AC3-229E622E06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C6F1FE-0E2B-E32F-817F-5F41B1A46403}"/>
              </a:ext>
            </a:extLst>
          </p:cNvPr>
          <p:cNvSpPr>
            <a:spLocks noGrp="1"/>
          </p:cNvSpPr>
          <p:nvPr>
            <p:ph type="sldNum" sz="quarter" idx="12"/>
          </p:nvPr>
        </p:nvSpPr>
        <p:spPr/>
        <p:txBody>
          <a:bodyPr/>
          <a:lstStyle/>
          <a:p>
            <a:fld id="{F17BC489-B74B-4099-85A8-76B0FE80365A}" type="slidenum">
              <a:rPr lang="en-US" smtClean="0"/>
              <a:t>‹#›</a:t>
            </a:fld>
            <a:endParaRPr lang="en-US"/>
          </a:p>
        </p:txBody>
      </p:sp>
    </p:spTree>
    <p:extLst>
      <p:ext uri="{BB962C8B-B14F-4D97-AF65-F5344CB8AC3E}">
        <p14:creationId xmlns:p14="http://schemas.microsoft.com/office/powerpoint/2010/main" val="95044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4AA55-788F-DFC4-E381-A3441F5E19F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AB5D8E8-1205-8F62-6DF5-2CF59494748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DF1A4F9-C52C-5AAF-FA99-1C02BFC749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8C67990-165D-9732-1E61-48E19CE0C34E}"/>
              </a:ext>
            </a:extLst>
          </p:cNvPr>
          <p:cNvSpPr>
            <a:spLocks noGrp="1"/>
          </p:cNvSpPr>
          <p:nvPr>
            <p:ph type="dt" sz="half" idx="10"/>
          </p:nvPr>
        </p:nvSpPr>
        <p:spPr/>
        <p:txBody>
          <a:bodyPr/>
          <a:lstStyle/>
          <a:p>
            <a:fld id="{D36647D6-67A1-4513-9559-A4FFBFA6FED0}" type="datetimeFigureOut">
              <a:rPr lang="en-US" smtClean="0"/>
              <a:t>11/13/2022</a:t>
            </a:fld>
            <a:endParaRPr lang="en-US"/>
          </a:p>
        </p:txBody>
      </p:sp>
      <p:sp>
        <p:nvSpPr>
          <p:cNvPr id="6" name="Footer Placeholder 5">
            <a:extLst>
              <a:ext uri="{FF2B5EF4-FFF2-40B4-BE49-F238E27FC236}">
                <a16:creationId xmlns:a16="http://schemas.microsoft.com/office/drawing/2014/main" id="{E9B062A1-8BE4-145F-A009-C705DABB66C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F2E2755-80F2-F84E-20B0-3968D1676F99}"/>
              </a:ext>
            </a:extLst>
          </p:cNvPr>
          <p:cNvSpPr>
            <a:spLocks noGrp="1"/>
          </p:cNvSpPr>
          <p:nvPr>
            <p:ph type="sldNum" sz="quarter" idx="12"/>
          </p:nvPr>
        </p:nvSpPr>
        <p:spPr/>
        <p:txBody>
          <a:bodyPr/>
          <a:lstStyle/>
          <a:p>
            <a:fld id="{F17BC489-B74B-4099-85A8-76B0FE80365A}" type="slidenum">
              <a:rPr lang="en-US" smtClean="0"/>
              <a:t>‹#›</a:t>
            </a:fld>
            <a:endParaRPr lang="en-US"/>
          </a:p>
        </p:txBody>
      </p:sp>
    </p:spTree>
    <p:extLst>
      <p:ext uri="{BB962C8B-B14F-4D97-AF65-F5344CB8AC3E}">
        <p14:creationId xmlns:p14="http://schemas.microsoft.com/office/powerpoint/2010/main" val="32121975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B5664E9-5BB2-5960-75CE-AFC4DE1D9BB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8CD9F22-8924-2396-1F79-B03CC6ACA43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10906B-1656-A4A2-B932-F09DF6CFAFF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6647D6-67A1-4513-9559-A4FFBFA6FED0}" type="datetimeFigureOut">
              <a:rPr lang="en-US" smtClean="0"/>
              <a:t>11/13/2022</a:t>
            </a:fld>
            <a:endParaRPr lang="en-US"/>
          </a:p>
        </p:txBody>
      </p:sp>
      <p:sp>
        <p:nvSpPr>
          <p:cNvPr id="5" name="Footer Placeholder 4">
            <a:extLst>
              <a:ext uri="{FF2B5EF4-FFF2-40B4-BE49-F238E27FC236}">
                <a16:creationId xmlns:a16="http://schemas.microsoft.com/office/drawing/2014/main" id="{F78E0B2A-1B6E-BED5-64B4-98CA6150FE2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4237DB5-B1B4-212B-066A-88EBEA0A29F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7BC489-B74B-4099-85A8-76B0FE80365A}" type="slidenum">
              <a:rPr lang="en-US" smtClean="0"/>
              <a:t>‹#›</a:t>
            </a:fld>
            <a:endParaRPr lang="en-US"/>
          </a:p>
        </p:txBody>
      </p:sp>
    </p:spTree>
    <p:extLst>
      <p:ext uri="{BB962C8B-B14F-4D97-AF65-F5344CB8AC3E}">
        <p14:creationId xmlns:p14="http://schemas.microsoft.com/office/powerpoint/2010/main" val="23774633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0.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3.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4.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hart" Target="../charts/chart1.xml"/><Relationship Id="rId1" Type="http://schemas.openxmlformats.org/officeDocument/2006/relationships/slideLayout" Target="../slideLayouts/slideLayout2.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B5E9D-81F3-02A1-E042-81B11BF2E3F3}"/>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FEE27F89-A297-0E5A-0855-2199E1C4346A}"/>
              </a:ext>
            </a:extLst>
          </p:cNvPr>
          <p:cNvSpPr>
            <a:spLocks noGrp="1"/>
          </p:cNvSpPr>
          <p:nvPr>
            <p:ph type="subTitle" idx="1"/>
          </p:nvPr>
        </p:nvSpPr>
        <p:spPr/>
        <p:txBody>
          <a:bodyPr/>
          <a:lstStyle/>
          <a:p>
            <a:endParaRPr lang="en-US" dirty="0"/>
          </a:p>
        </p:txBody>
      </p:sp>
      <p:sp>
        <p:nvSpPr>
          <p:cNvPr id="5" name="Rectangle 4">
            <a:extLst>
              <a:ext uri="{FF2B5EF4-FFF2-40B4-BE49-F238E27FC236}">
                <a16:creationId xmlns:a16="http://schemas.microsoft.com/office/drawing/2014/main" id="{7DDF3917-880B-0382-5449-DD20F2AAC6EE}"/>
              </a:ext>
            </a:extLst>
          </p:cNvPr>
          <p:cNvSpPr/>
          <p:nvPr/>
        </p:nvSpPr>
        <p:spPr>
          <a:xfrm>
            <a:off x="1134122" y="0"/>
            <a:ext cx="3003494"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Triangle 5">
            <a:extLst>
              <a:ext uri="{FF2B5EF4-FFF2-40B4-BE49-F238E27FC236}">
                <a16:creationId xmlns:a16="http://schemas.microsoft.com/office/drawing/2014/main" id="{87650182-0DF0-9112-B0F6-D412829E7869}"/>
              </a:ext>
            </a:extLst>
          </p:cNvPr>
          <p:cNvSpPr/>
          <p:nvPr/>
        </p:nvSpPr>
        <p:spPr>
          <a:xfrm flipH="1">
            <a:off x="5562600" y="1371600"/>
            <a:ext cx="5486400" cy="5486400"/>
          </a:xfrm>
          <a:prstGeom prst="rtTriangle">
            <a:avLst/>
          </a:prstGeom>
          <a:solidFill>
            <a:schemeClr val="accent3">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a:extLst>
              <a:ext uri="{FF2B5EF4-FFF2-40B4-BE49-F238E27FC236}">
                <a16:creationId xmlns:a16="http://schemas.microsoft.com/office/drawing/2014/main" id="{B88F0AA3-7E85-4D34-A4D5-5304C707DF56}"/>
              </a:ext>
            </a:extLst>
          </p:cNvPr>
          <p:cNvSpPr/>
          <p:nvPr/>
        </p:nvSpPr>
        <p:spPr>
          <a:xfrm flipH="1">
            <a:off x="6659880" y="2468880"/>
            <a:ext cx="4389120" cy="4389120"/>
          </a:xfrm>
          <a:prstGeom prst="rtTriangle">
            <a:avLst/>
          </a:prstGeom>
          <a:solidFill>
            <a:schemeClr val="accent3">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Triangle 7">
            <a:extLst>
              <a:ext uri="{FF2B5EF4-FFF2-40B4-BE49-F238E27FC236}">
                <a16:creationId xmlns:a16="http://schemas.microsoft.com/office/drawing/2014/main" id="{368DB408-3DB4-C058-5F14-09C30733D034}"/>
              </a:ext>
            </a:extLst>
          </p:cNvPr>
          <p:cNvSpPr/>
          <p:nvPr/>
        </p:nvSpPr>
        <p:spPr>
          <a:xfrm>
            <a:off x="1134122" y="0"/>
            <a:ext cx="8602462" cy="6858000"/>
          </a:xfrm>
          <a:prstGeom prst="rtTriangle">
            <a:avLst/>
          </a:prstGeom>
          <a:solidFill>
            <a:schemeClr val="accent3">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Manual Input 12">
            <a:extLst>
              <a:ext uri="{FF2B5EF4-FFF2-40B4-BE49-F238E27FC236}">
                <a16:creationId xmlns:a16="http://schemas.microsoft.com/office/drawing/2014/main" id="{3CF85DF5-FF92-EC81-BD21-74A5DC5077C2}"/>
              </a:ext>
            </a:extLst>
          </p:cNvPr>
          <p:cNvSpPr/>
          <p:nvPr/>
        </p:nvSpPr>
        <p:spPr>
          <a:xfrm flipH="1">
            <a:off x="0" y="229105"/>
            <a:ext cx="4106929" cy="6858001"/>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6269 h 14269"/>
              <a:gd name="connsiteX1" fmla="*/ 9970 w 10000"/>
              <a:gd name="connsiteY1" fmla="*/ 0 h 14269"/>
              <a:gd name="connsiteX2" fmla="*/ 10000 w 10000"/>
              <a:gd name="connsiteY2" fmla="*/ 14269 h 14269"/>
              <a:gd name="connsiteX3" fmla="*/ 0 w 10000"/>
              <a:gd name="connsiteY3" fmla="*/ 14269 h 14269"/>
              <a:gd name="connsiteX4" fmla="*/ 0 w 10000"/>
              <a:gd name="connsiteY4" fmla="*/ 6269 h 14269"/>
              <a:gd name="connsiteX0" fmla="*/ 0 w 10021"/>
              <a:gd name="connsiteY0" fmla="*/ 5045 h 14269"/>
              <a:gd name="connsiteX1" fmla="*/ 9991 w 10021"/>
              <a:gd name="connsiteY1" fmla="*/ 0 h 14269"/>
              <a:gd name="connsiteX2" fmla="*/ 10021 w 10021"/>
              <a:gd name="connsiteY2" fmla="*/ 14269 h 14269"/>
              <a:gd name="connsiteX3" fmla="*/ 21 w 10021"/>
              <a:gd name="connsiteY3" fmla="*/ 14269 h 14269"/>
              <a:gd name="connsiteX4" fmla="*/ 0 w 10021"/>
              <a:gd name="connsiteY4" fmla="*/ 5045 h 14269"/>
              <a:gd name="connsiteX0" fmla="*/ 13 w 10002"/>
              <a:gd name="connsiteY0" fmla="*/ 5005 h 14269"/>
              <a:gd name="connsiteX1" fmla="*/ 9972 w 10002"/>
              <a:gd name="connsiteY1" fmla="*/ 0 h 14269"/>
              <a:gd name="connsiteX2" fmla="*/ 10002 w 10002"/>
              <a:gd name="connsiteY2" fmla="*/ 14269 h 14269"/>
              <a:gd name="connsiteX3" fmla="*/ 2 w 10002"/>
              <a:gd name="connsiteY3" fmla="*/ 14269 h 14269"/>
              <a:gd name="connsiteX4" fmla="*/ 13 w 10002"/>
              <a:gd name="connsiteY4" fmla="*/ 5005 h 14269"/>
              <a:gd name="connsiteX0" fmla="*/ 13 w 10002"/>
              <a:gd name="connsiteY0" fmla="*/ 4995 h 14269"/>
              <a:gd name="connsiteX1" fmla="*/ 9972 w 10002"/>
              <a:gd name="connsiteY1" fmla="*/ 0 h 14269"/>
              <a:gd name="connsiteX2" fmla="*/ 10002 w 10002"/>
              <a:gd name="connsiteY2" fmla="*/ 14269 h 14269"/>
              <a:gd name="connsiteX3" fmla="*/ 2 w 10002"/>
              <a:gd name="connsiteY3" fmla="*/ 14269 h 14269"/>
              <a:gd name="connsiteX4" fmla="*/ 13 w 10002"/>
              <a:gd name="connsiteY4" fmla="*/ 4995 h 14269"/>
              <a:gd name="connsiteX0" fmla="*/ 0 w 10005"/>
              <a:gd name="connsiteY0" fmla="*/ 4975 h 14269"/>
              <a:gd name="connsiteX1" fmla="*/ 9975 w 10005"/>
              <a:gd name="connsiteY1" fmla="*/ 0 h 14269"/>
              <a:gd name="connsiteX2" fmla="*/ 10005 w 10005"/>
              <a:gd name="connsiteY2" fmla="*/ 14269 h 14269"/>
              <a:gd name="connsiteX3" fmla="*/ 5 w 10005"/>
              <a:gd name="connsiteY3" fmla="*/ 14269 h 14269"/>
              <a:gd name="connsiteX4" fmla="*/ 0 w 10005"/>
              <a:gd name="connsiteY4" fmla="*/ 4975 h 142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5" h="14269">
                <a:moveTo>
                  <a:pt x="0" y="4975"/>
                </a:moveTo>
                <a:lnTo>
                  <a:pt x="9975" y="0"/>
                </a:lnTo>
                <a:cubicBezTo>
                  <a:pt x="9985" y="4756"/>
                  <a:pt x="9995" y="9513"/>
                  <a:pt x="10005" y="14269"/>
                </a:cubicBezTo>
                <a:lnTo>
                  <a:pt x="5" y="14269"/>
                </a:lnTo>
                <a:cubicBezTo>
                  <a:pt x="-2" y="11194"/>
                  <a:pt x="7" y="8050"/>
                  <a:pt x="0" y="4975"/>
                </a:cubicBezTo>
                <a:close/>
              </a:path>
            </a:pathLst>
          </a:cu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884D1A6C-EE8E-CA71-F0EE-CECDD224E128}"/>
              </a:ext>
            </a:extLst>
          </p:cNvPr>
          <p:cNvSpPr txBox="1"/>
          <p:nvPr/>
        </p:nvSpPr>
        <p:spPr>
          <a:xfrm>
            <a:off x="124850" y="3056348"/>
            <a:ext cx="3453217" cy="461665"/>
          </a:xfrm>
          <a:prstGeom prst="rect">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a:spAutoFit/>
          </a:bodyPr>
          <a:lstStyle>
            <a:defPPr>
              <a:defRPr lang="en-US"/>
            </a:defPPr>
            <a:lvl1pPr marR="0" algn="ctr">
              <a:spcBef>
                <a:spcPts val="600"/>
              </a:spcBef>
              <a:spcAft>
                <a:spcPts val="600"/>
              </a:spcAft>
              <a:defRPr sz="2800">
                <a:effectLst/>
                <a:latin typeface="Arial" panose="020B0604020202020204" pitchFamily="34" charset="0"/>
                <a:ea typeface="Times New Roman" panose="02020603050405020304" pitchFamily="18" charset="0"/>
                <a:cs typeface="B Arshia" panose="00000400000000000000" pitchFamily="2" charset="-78"/>
              </a:defRPr>
            </a:lvl1pPr>
          </a:lstStyle>
          <a:p>
            <a:pPr rtl="1"/>
            <a:r>
              <a:rPr lang="fa-IR" sz="2400" b="1" dirty="0">
                <a:solidFill>
                  <a:schemeClr val="accent1">
                    <a:lumMod val="50000"/>
                  </a:schemeClr>
                </a:solidFill>
                <a:latin typeface="IPT Sina" panose="00000700000000000000" pitchFamily="2" charset="2"/>
                <a:cs typeface="B Elham" panose="00000400000000000000" pitchFamily="2" charset="-78"/>
              </a:rPr>
              <a:t>گزارش هفتگی بازار سرمایه</a:t>
            </a:r>
            <a:endParaRPr lang="en-US" sz="2400" b="1" dirty="0">
              <a:solidFill>
                <a:schemeClr val="accent1">
                  <a:lumMod val="50000"/>
                </a:schemeClr>
              </a:solidFill>
              <a:latin typeface="IPT Sina" panose="00000700000000000000" pitchFamily="2" charset="2"/>
              <a:cs typeface="B Elham" panose="00000400000000000000" pitchFamily="2" charset="-78"/>
            </a:endParaRPr>
          </a:p>
        </p:txBody>
      </p:sp>
      <p:sp>
        <p:nvSpPr>
          <p:cNvPr id="11" name="TextBox 10">
            <a:extLst>
              <a:ext uri="{FF2B5EF4-FFF2-40B4-BE49-F238E27FC236}">
                <a16:creationId xmlns:a16="http://schemas.microsoft.com/office/drawing/2014/main" id="{4840783D-2F7A-5A00-D0E4-FCCAF2AB9096}"/>
              </a:ext>
            </a:extLst>
          </p:cNvPr>
          <p:cNvSpPr txBox="1"/>
          <p:nvPr/>
        </p:nvSpPr>
        <p:spPr>
          <a:xfrm>
            <a:off x="394544" y="6049224"/>
            <a:ext cx="3003494" cy="615553"/>
          </a:xfrm>
          <a:prstGeom prst="rect">
            <a:avLst/>
          </a:prstGeom>
          <a:noFill/>
        </p:spPr>
        <p:txBody>
          <a:bodyPr wrap="square">
            <a:spAutoFit/>
          </a:bodyPr>
          <a:lstStyle>
            <a:defPPr>
              <a:defRPr lang="en-US"/>
            </a:defPPr>
            <a:lvl1pPr marR="0" algn="ctr">
              <a:spcBef>
                <a:spcPts val="600"/>
              </a:spcBef>
              <a:spcAft>
                <a:spcPts val="600"/>
              </a:spcAft>
              <a:defRPr sz="2800">
                <a:effectLst/>
                <a:latin typeface="Arial" panose="020B0604020202020204" pitchFamily="34" charset="0"/>
                <a:ea typeface="Times New Roman" panose="02020603050405020304" pitchFamily="18" charset="0"/>
                <a:cs typeface="B Arshia" panose="00000400000000000000" pitchFamily="2" charset="-78"/>
              </a:defRPr>
            </a:lvl1pPr>
          </a:lstStyle>
          <a:p>
            <a:pPr rtl="1"/>
            <a:r>
              <a:rPr lang="fa-IR" sz="1200" b="1" dirty="0">
                <a:latin typeface="IRANSansFaNum" panose="020B0506030804020204" pitchFamily="34" charset="-78"/>
                <a:cs typeface="B Titr" panose="00000700000000000000" pitchFamily="2" charset="-78"/>
              </a:rPr>
              <a:t>هفته سی و چهارم منتهی به </a:t>
            </a:r>
            <a:endParaRPr lang="en-US" sz="1200" b="1" dirty="0">
              <a:latin typeface="IRANSansFaNum" panose="020B0506030804020204" pitchFamily="34" charset="-78"/>
              <a:cs typeface="B Titr" panose="00000700000000000000" pitchFamily="2" charset="-78"/>
            </a:endParaRPr>
          </a:p>
          <a:p>
            <a:pPr rtl="1"/>
            <a:r>
              <a:rPr lang="fa-IR" sz="1200" b="1" dirty="0">
                <a:latin typeface="IPT Yekan" panose="00000400000000000000" pitchFamily="2" charset="2"/>
                <a:cs typeface="B Titr" panose="00000700000000000000" pitchFamily="2" charset="-78"/>
              </a:rPr>
              <a:t> 20 آبان ماه 1401</a:t>
            </a:r>
            <a:endParaRPr lang="en-US" sz="1200" b="1" dirty="0">
              <a:latin typeface="IPT Yekan" panose="00000400000000000000" pitchFamily="2" charset="2"/>
              <a:cs typeface="B Titr" panose="00000700000000000000" pitchFamily="2" charset="-78"/>
            </a:endParaRPr>
          </a:p>
        </p:txBody>
      </p:sp>
      <p:pic>
        <p:nvPicPr>
          <p:cNvPr id="15" name="Picture 14">
            <a:extLst>
              <a:ext uri="{FF2B5EF4-FFF2-40B4-BE49-F238E27FC236}">
                <a16:creationId xmlns:a16="http://schemas.microsoft.com/office/drawing/2014/main" id="{FD836378-D24E-31B3-CD0C-E5FA291C03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08754" y="0"/>
            <a:ext cx="8583246" cy="6858000"/>
          </a:xfrm>
          <a:prstGeom prst="rect">
            <a:avLst/>
          </a:prstGeom>
        </p:spPr>
      </p:pic>
      <p:pic>
        <p:nvPicPr>
          <p:cNvPr id="17" name="Picture 16">
            <a:extLst>
              <a:ext uri="{FF2B5EF4-FFF2-40B4-BE49-F238E27FC236}">
                <a16:creationId xmlns:a16="http://schemas.microsoft.com/office/drawing/2014/main" id="{49688426-12E1-E172-D31A-E69D0643169F}"/>
              </a:ext>
            </a:extLst>
          </p:cNvPr>
          <p:cNvPicPr>
            <a:picLocks noChangeAspect="1"/>
          </p:cNvPicPr>
          <p:nvPr/>
        </p:nvPicPr>
        <p:blipFill>
          <a:blip r:embed="rId4">
            <a:alphaModFix/>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tretch>
            <a:fillRect/>
          </a:stretch>
        </p:blipFill>
        <p:spPr>
          <a:xfrm>
            <a:off x="168189" y="314829"/>
            <a:ext cx="3232741" cy="1106591"/>
          </a:xfrm>
          <a:prstGeom prst="round2DiagRect">
            <a:avLst>
              <a:gd name="adj1" fmla="val 16667"/>
              <a:gd name="adj2" fmla="val 0"/>
            </a:avLst>
          </a:prstGeom>
          <a:ln w="88900" cap="sq">
            <a:noFill/>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extLst>
      <p:ext uri="{BB962C8B-B14F-4D97-AF65-F5344CB8AC3E}">
        <p14:creationId xmlns:p14="http://schemas.microsoft.com/office/powerpoint/2010/main" val="36653361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48293-89A8-73FD-34BA-2EF4442A6E5A}"/>
              </a:ext>
            </a:extLst>
          </p:cNvPr>
          <p:cNvSpPr>
            <a:spLocks noGrp="1"/>
          </p:cNvSpPr>
          <p:nvPr>
            <p:ph type="title"/>
          </p:nvPr>
        </p:nvSpPr>
        <p:spPr>
          <a:xfrm>
            <a:off x="838200" y="365125"/>
            <a:ext cx="9779598" cy="1325563"/>
          </a:xfrm>
        </p:spPr>
        <p:txBody>
          <a:bodyPr>
            <a:normAutofit/>
          </a:bodyPr>
          <a:lstStyle/>
          <a:p>
            <a:pPr algn="r"/>
            <a:r>
              <a:rPr lang="fa-IR" sz="2800" dirty="0">
                <a:cs typeface="B Titr" panose="00000700000000000000" pitchFamily="2" charset="-78"/>
              </a:rPr>
              <a:t>ترین های بازار سهام </a:t>
            </a:r>
            <a:endParaRPr lang="en-US" sz="2800" dirty="0">
              <a:cs typeface="B Titr" panose="00000700000000000000" pitchFamily="2" charset="-78"/>
            </a:endParaRPr>
          </a:p>
        </p:txBody>
      </p:sp>
      <p:sp>
        <p:nvSpPr>
          <p:cNvPr id="4" name="Slide Number Placeholder 3">
            <a:extLst>
              <a:ext uri="{FF2B5EF4-FFF2-40B4-BE49-F238E27FC236}">
                <a16:creationId xmlns:a16="http://schemas.microsoft.com/office/drawing/2014/main" id="{25577E7A-2915-0737-A117-3B0B706A3898}"/>
              </a:ext>
            </a:extLst>
          </p:cNvPr>
          <p:cNvSpPr>
            <a:spLocks noGrp="1"/>
          </p:cNvSpPr>
          <p:nvPr>
            <p:ph type="sldNum" sz="quarter" idx="12"/>
          </p:nvPr>
        </p:nvSpPr>
        <p:spPr/>
        <p:txBody>
          <a:bodyPr/>
          <a:lstStyle/>
          <a:p>
            <a:pPr algn="l"/>
            <a:r>
              <a:rPr lang="fa-IR" dirty="0">
                <a:solidFill>
                  <a:schemeClr val="tx1"/>
                </a:solidFill>
                <a:cs typeface="B Nazanin" panose="00000400000000000000" pitchFamily="2" charset="-78"/>
              </a:rPr>
              <a:t>10</a:t>
            </a:r>
            <a:endParaRPr lang="en-US" dirty="0">
              <a:solidFill>
                <a:schemeClr val="tx1"/>
              </a:solidFill>
              <a:cs typeface="B Nazanin" panose="00000400000000000000" pitchFamily="2" charset="-78"/>
            </a:endParaRPr>
          </a:p>
        </p:txBody>
      </p:sp>
      <p:graphicFrame>
        <p:nvGraphicFramePr>
          <p:cNvPr id="11" name="Table 10">
            <a:extLst>
              <a:ext uri="{FF2B5EF4-FFF2-40B4-BE49-F238E27FC236}">
                <a16:creationId xmlns:a16="http://schemas.microsoft.com/office/drawing/2014/main" id="{3786528D-4A18-8C42-C17B-20FD4600DD71}"/>
              </a:ext>
            </a:extLst>
          </p:cNvPr>
          <p:cNvGraphicFramePr>
            <a:graphicFrameLocks noGrp="1"/>
          </p:cNvGraphicFramePr>
          <p:nvPr>
            <p:extLst>
              <p:ext uri="{D42A27DB-BD31-4B8C-83A1-F6EECF244321}">
                <p14:modId xmlns:p14="http://schemas.microsoft.com/office/powerpoint/2010/main" val="631396901"/>
              </p:ext>
            </p:extLst>
          </p:nvPr>
        </p:nvGraphicFramePr>
        <p:xfrm>
          <a:off x="5749772" y="1538343"/>
          <a:ext cx="4636435" cy="2209715"/>
        </p:xfrm>
        <a:graphic>
          <a:graphicData uri="http://schemas.openxmlformats.org/drawingml/2006/table">
            <a:tbl>
              <a:tblPr rtl="1"/>
              <a:tblGrid>
                <a:gridCol w="430195">
                  <a:extLst>
                    <a:ext uri="{9D8B030D-6E8A-4147-A177-3AD203B41FA5}">
                      <a16:colId xmlns:a16="http://schemas.microsoft.com/office/drawing/2014/main" val="93089729"/>
                    </a:ext>
                  </a:extLst>
                </a:gridCol>
                <a:gridCol w="446252">
                  <a:extLst>
                    <a:ext uri="{9D8B030D-6E8A-4147-A177-3AD203B41FA5}">
                      <a16:colId xmlns:a16="http://schemas.microsoft.com/office/drawing/2014/main" val="2903512833"/>
                    </a:ext>
                  </a:extLst>
                </a:gridCol>
                <a:gridCol w="2662708">
                  <a:extLst>
                    <a:ext uri="{9D8B030D-6E8A-4147-A177-3AD203B41FA5}">
                      <a16:colId xmlns:a16="http://schemas.microsoft.com/office/drawing/2014/main" val="2935644719"/>
                    </a:ext>
                  </a:extLst>
                </a:gridCol>
                <a:gridCol w="1097280">
                  <a:extLst>
                    <a:ext uri="{9D8B030D-6E8A-4147-A177-3AD203B41FA5}">
                      <a16:colId xmlns:a16="http://schemas.microsoft.com/office/drawing/2014/main" val="4168784130"/>
                    </a:ext>
                  </a:extLst>
                </a:gridCol>
              </a:tblGrid>
              <a:tr h="509935">
                <a:tc rowSpan="6">
                  <a:txBody>
                    <a:bodyPr/>
                    <a:lstStyle/>
                    <a:p>
                      <a:pPr algn="ctr" rtl="1" fontAlgn="ctr"/>
                      <a:r>
                        <a:rPr lang="fa-IR" sz="1300" b="0" i="0" u="none" strike="noStrike" dirty="0">
                          <a:solidFill>
                            <a:srgbClr val="00B050"/>
                          </a:solidFill>
                          <a:effectLst/>
                          <a:latin typeface="IPT Nazanin" panose="00000400000000000000" pitchFamily="2" charset="2"/>
                          <a:cs typeface="B Nazanin" panose="00000400000000000000" pitchFamily="2" charset="-78"/>
                        </a:rPr>
                        <a:t>بیشترین ارزش معاملات به تفکیک صنایع</a:t>
                      </a:r>
                    </a:p>
                  </a:txBody>
                  <a:tcPr marL="9525" marR="9525" marT="9525" marB="0" vert="vert270" anchor="ctr">
                    <a:lnL>
                      <a:noFill/>
                    </a:lnL>
                    <a:lnR>
                      <a:noFill/>
                    </a:lnR>
                    <a:lnT>
                      <a:noFill/>
                    </a:lnT>
                    <a:lnB>
                      <a:noFill/>
                    </a:lnB>
                  </a:tcPr>
                </a:tc>
                <a:tc>
                  <a:txBody>
                    <a:bodyPr/>
                    <a:lstStyle/>
                    <a:p>
                      <a:pPr algn="ctr" rtl="1" fontAlgn="ctr"/>
                      <a:r>
                        <a:rPr lang="fa-IR" sz="1400" b="0" i="0" u="none" strike="noStrike" dirty="0">
                          <a:solidFill>
                            <a:srgbClr val="FFFFFF"/>
                          </a:solidFill>
                          <a:effectLst/>
                          <a:latin typeface="IPT Nazanin" panose="00000400000000000000" pitchFamily="2" charset="2"/>
                          <a:cs typeface="B Nazanin" panose="00000400000000000000" pitchFamily="2" charset="-78"/>
                        </a:rPr>
                        <a:t>رتبه</a:t>
                      </a:r>
                      <a:endParaRPr lang="fa-IR" sz="1000" b="0" i="0" u="none" strike="noStrike" dirty="0">
                        <a:solidFill>
                          <a:srgbClr val="FFFFFF"/>
                        </a:solidFill>
                        <a:effectLst/>
                        <a:latin typeface="IPT Nazanin" panose="00000400000000000000" pitchFamily="2" charset="2"/>
                        <a:cs typeface="B Nazanin" panose="00000400000000000000" pitchFamily="2" charset="-78"/>
                      </a:endParaRPr>
                    </a:p>
                  </a:txBody>
                  <a:tcPr marL="9525" marR="9525" marT="9525" marB="0" anchor="ctr">
                    <a:lnL>
                      <a:noFill/>
                    </a:lnL>
                    <a:lnR>
                      <a:noFill/>
                    </a:lnR>
                    <a:lnT w="19050" cap="flat" cmpd="sng" algn="ctr">
                      <a:solidFill>
                        <a:srgbClr val="404040"/>
                      </a:solidFill>
                      <a:prstDash val="solid"/>
                      <a:round/>
                      <a:headEnd type="none" w="med" len="med"/>
                      <a:tailEnd type="none" w="med" len="med"/>
                    </a:lnT>
                    <a:lnB w="19050" cap="flat" cmpd="sng" algn="ctr">
                      <a:solidFill>
                        <a:srgbClr val="404040"/>
                      </a:solidFill>
                      <a:prstDash val="solid"/>
                      <a:round/>
                      <a:headEnd type="none" w="med" len="med"/>
                      <a:tailEnd type="none" w="med" len="med"/>
                    </a:lnB>
                    <a:solidFill>
                      <a:srgbClr val="7F7F7F"/>
                    </a:solidFill>
                  </a:tcPr>
                </a:tc>
                <a:tc>
                  <a:txBody>
                    <a:bodyPr/>
                    <a:lstStyle/>
                    <a:p>
                      <a:pPr algn="ctr" rtl="1" fontAlgn="ctr"/>
                      <a:r>
                        <a:rPr lang="fa-IR" sz="1400" b="1" i="0" u="none" strike="noStrike" dirty="0">
                          <a:solidFill>
                            <a:srgbClr val="FFFFFF"/>
                          </a:solidFill>
                          <a:effectLst/>
                          <a:latin typeface="IPT Nazanin" panose="00000400000000000000" pitchFamily="2" charset="2"/>
                          <a:cs typeface="B Nazanin" panose="00000400000000000000" pitchFamily="2" charset="-78"/>
                        </a:rPr>
                        <a:t>صنعت</a:t>
                      </a:r>
                      <a:endParaRPr lang="fa-IR" sz="1000" b="1" i="0" u="none" strike="noStrike" dirty="0">
                        <a:solidFill>
                          <a:srgbClr val="FFFFFF"/>
                        </a:solidFill>
                        <a:effectLst/>
                        <a:latin typeface="IPT Nazanin" panose="00000400000000000000" pitchFamily="2" charset="2"/>
                        <a:cs typeface="B Nazanin" panose="00000400000000000000" pitchFamily="2" charset="-78"/>
                      </a:endParaRPr>
                    </a:p>
                  </a:txBody>
                  <a:tcPr marL="9525" marR="9525" marT="9525" marB="0" anchor="ctr">
                    <a:lnL>
                      <a:noFill/>
                    </a:lnL>
                    <a:lnR>
                      <a:noFill/>
                    </a:lnR>
                    <a:lnT w="19050" cap="flat" cmpd="sng" algn="ctr">
                      <a:solidFill>
                        <a:srgbClr val="404040"/>
                      </a:solidFill>
                      <a:prstDash val="solid"/>
                      <a:round/>
                      <a:headEnd type="none" w="med" len="med"/>
                      <a:tailEnd type="none" w="med" len="med"/>
                    </a:lnT>
                    <a:lnB w="19050" cap="flat" cmpd="sng" algn="ctr">
                      <a:solidFill>
                        <a:srgbClr val="404040"/>
                      </a:solidFill>
                      <a:prstDash val="solid"/>
                      <a:round/>
                      <a:headEnd type="none" w="med" len="med"/>
                      <a:tailEnd type="none" w="med" len="med"/>
                    </a:lnB>
                    <a:solidFill>
                      <a:srgbClr val="7F7F7F"/>
                    </a:solidFill>
                  </a:tcPr>
                </a:tc>
                <a:tc>
                  <a:txBody>
                    <a:bodyPr/>
                    <a:lstStyle/>
                    <a:p>
                      <a:pPr algn="ctr" rtl="1" fontAlgn="ctr"/>
                      <a:r>
                        <a:rPr lang="fa-IR" sz="1100" b="1" i="0" u="none" strike="noStrike" dirty="0">
                          <a:solidFill>
                            <a:srgbClr val="FFFFFF"/>
                          </a:solidFill>
                          <a:effectLst/>
                          <a:latin typeface="IPT Nazanin" panose="00000400000000000000" pitchFamily="2" charset="2"/>
                          <a:cs typeface="B Nazanin" panose="00000400000000000000" pitchFamily="2" charset="-78"/>
                        </a:rPr>
                        <a:t>ارزش معاملات</a:t>
                      </a:r>
                      <a:br>
                        <a:rPr lang="fa-IR" sz="1100" b="1" i="0" u="none" strike="noStrike" dirty="0">
                          <a:solidFill>
                            <a:srgbClr val="FFFFFF"/>
                          </a:solidFill>
                          <a:effectLst/>
                          <a:latin typeface="IPT Nazanin" panose="00000400000000000000" pitchFamily="2" charset="2"/>
                          <a:cs typeface="B Nazanin" panose="00000400000000000000" pitchFamily="2" charset="-78"/>
                        </a:rPr>
                      </a:br>
                      <a:r>
                        <a:rPr lang="fa-IR" sz="1100" b="1" i="0" u="none" strike="noStrike" dirty="0">
                          <a:solidFill>
                            <a:srgbClr val="FFFFFF"/>
                          </a:solidFill>
                          <a:effectLst/>
                          <a:latin typeface="IPT Nazanin" panose="00000400000000000000" pitchFamily="2" charset="2"/>
                          <a:cs typeface="B Nazanin" panose="00000400000000000000" pitchFamily="2" charset="-78"/>
                        </a:rPr>
                        <a:t>(میلیاردتومان)</a:t>
                      </a:r>
                    </a:p>
                  </a:txBody>
                  <a:tcPr marL="9525" marR="9525" marT="9525" marB="0" anchor="ctr">
                    <a:lnL>
                      <a:noFill/>
                    </a:lnL>
                    <a:lnR>
                      <a:noFill/>
                    </a:lnR>
                    <a:lnT w="19050" cap="flat" cmpd="sng" algn="ctr">
                      <a:solidFill>
                        <a:srgbClr val="404040"/>
                      </a:solidFill>
                      <a:prstDash val="solid"/>
                      <a:round/>
                      <a:headEnd type="none" w="med" len="med"/>
                      <a:tailEnd type="none" w="med" len="med"/>
                    </a:lnT>
                    <a:lnB w="19050" cap="flat" cmpd="sng" algn="ctr">
                      <a:solidFill>
                        <a:srgbClr val="404040"/>
                      </a:solidFill>
                      <a:prstDash val="solid"/>
                      <a:round/>
                      <a:headEnd type="none" w="med" len="med"/>
                      <a:tailEnd type="none" w="med" len="med"/>
                    </a:lnB>
                    <a:solidFill>
                      <a:srgbClr val="7F7F7F"/>
                    </a:solidFill>
                  </a:tcPr>
                </a:tc>
                <a:extLst>
                  <a:ext uri="{0D108BD9-81ED-4DB2-BD59-A6C34878D82A}">
                    <a16:rowId xmlns:a16="http://schemas.microsoft.com/office/drawing/2014/main" val="2760639575"/>
                  </a:ext>
                </a:extLst>
              </a:tr>
              <a:tr h="339956">
                <a:tc vMerge="1">
                  <a:txBody>
                    <a:bodyPr/>
                    <a:lstStyle/>
                    <a:p>
                      <a:endParaRPr lang="en-US"/>
                    </a:p>
                  </a:txBody>
                  <a:tcPr/>
                </a:tc>
                <a:tc>
                  <a:txBody>
                    <a:bodyPr/>
                    <a:lstStyle/>
                    <a:p>
                      <a:pPr algn="ctr" rtl="1" fontAlgn="ctr"/>
                      <a:r>
                        <a:rPr lang="en-US" sz="1000" b="0" i="0" u="none" strike="noStrike">
                          <a:solidFill>
                            <a:srgbClr val="000000"/>
                          </a:solidFill>
                          <a:effectLst/>
                          <a:latin typeface="IPT Nazanin" panose="00000400000000000000" pitchFamily="2" charset="2"/>
                          <a:cs typeface="IRANSansFaNum" panose="020B0506030804020204" pitchFamily="34" charset="-78"/>
                        </a:rPr>
                        <a:t>1</a:t>
                      </a:r>
                    </a:p>
                  </a:txBody>
                  <a:tcPr marL="9525" marR="9525" marT="9525" marB="0" anchor="ctr">
                    <a:lnL>
                      <a:noFill/>
                    </a:lnL>
                    <a:lnR>
                      <a:noFill/>
                    </a:lnR>
                    <a:lnT w="19050" cap="flat" cmpd="sng" algn="ctr">
                      <a:solidFill>
                        <a:srgbClr val="404040"/>
                      </a:solidFill>
                      <a:prstDash val="solid"/>
                      <a:round/>
                      <a:headEnd type="none" w="med" len="med"/>
                      <a:tailEnd type="none" w="med" len="med"/>
                    </a:lnT>
                    <a:lnB>
                      <a:noFill/>
                    </a:lnB>
                  </a:tcPr>
                </a:tc>
                <a:tc>
                  <a:txBody>
                    <a:bodyPr/>
                    <a:lstStyle/>
                    <a:p>
                      <a:pPr algn="ctr" rtl="1" fontAlgn="ctr"/>
                      <a:r>
                        <a:rPr lang="fa-IR" sz="1400" b="1" i="0" u="none" strike="noStrike" kern="1200" dirty="0">
                          <a:solidFill>
                            <a:srgbClr val="000000"/>
                          </a:solidFill>
                          <a:effectLst/>
                          <a:latin typeface="IPT Nazanin" panose="00000400000000000000" pitchFamily="2" charset="2"/>
                          <a:ea typeface="+mn-ea"/>
                          <a:cs typeface="B Nazanin" panose="00000400000000000000" pitchFamily="2" charset="-78"/>
                        </a:rPr>
                        <a:t>خودرو و قطعات</a:t>
                      </a:r>
                    </a:p>
                  </a:txBody>
                  <a:tcPr marL="9525" marR="9525" marT="9525" marB="0" anchor="ctr">
                    <a:lnL>
                      <a:noFill/>
                    </a:lnL>
                    <a:lnR>
                      <a:noFill/>
                    </a:lnR>
                    <a:lnT w="19050" cap="flat" cmpd="sng" algn="ctr">
                      <a:solidFill>
                        <a:srgbClr val="404040"/>
                      </a:solidFill>
                      <a:prstDash val="solid"/>
                      <a:round/>
                      <a:headEnd type="none" w="med" len="med"/>
                      <a:tailEnd type="none" w="med" len="med"/>
                    </a:lnT>
                    <a:lnB>
                      <a:noFill/>
                    </a:lnB>
                  </a:tcPr>
                </a:tc>
                <a:tc>
                  <a:txBody>
                    <a:bodyPr/>
                    <a:lstStyle/>
                    <a:p>
                      <a:pPr marL="0" algn="ctr" defTabSz="914400" rtl="1" eaLnBrk="1" fontAlgn="ctr" latinLnBrk="0" hangingPunct="1"/>
                      <a:r>
                        <a:rPr lang="fa-IR" sz="1400" b="0" i="0" u="none" strike="noStrike" kern="1200" dirty="0">
                          <a:solidFill>
                            <a:srgbClr val="000000"/>
                          </a:solidFill>
                          <a:effectLst/>
                          <a:latin typeface="IPT Nazanin" panose="00000400000000000000" pitchFamily="2" charset="2"/>
                          <a:ea typeface="+mn-ea"/>
                          <a:cs typeface="B Nazanin" panose="00000400000000000000" pitchFamily="2" charset="-78"/>
                        </a:rPr>
                        <a:t>3,927</a:t>
                      </a:r>
                      <a:endParaRPr lang="en-US" sz="1400" b="0" i="0" u="none" strike="noStrike" kern="1200" dirty="0">
                        <a:solidFill>
                          <a:srgbClr val="000000"/>
                        </a:solidFill>
                        <a:effectLst/>
                        <a:latin typeface="IPT Nazanin" panose="00000400000000000000" pitchFamily="2" charset="2"/>
                        <a:ea typeface="+mn-ea"/>
                        <a:cs typeface="B Nazanin" panose="00000400000000000000" pitchFamily="2" charset="-78"/>
                      </a:endParaRPr>
                    </a:p>
                  </a:txBody>
                  <a:tcPr marL="9525" marR="9525" marT="9525" marB="0" anchor="ctr">
                    <a:lnL>
                      <a:noFill/>
                    </a:lnL>
                    <a:lnR>
                      <a:noFill/>
                    </a:lnR>
                    <a:lnT w="19050" cap="flat" cmpd="sng" algn="ctr">
                      <a:solidFill>
                        <a:srgbClr val="404040"/>
                      </a:solidFill>
                      <a:prstDash val="solid"/>
                      <a:round/>
                      <a:headEnd type="none" w="med" len="med"/>
                      <a:tailEnd type="none" w="med" len="med"/>
                    </a:lnT>
                    <a:lnB>
                      <a:noFill/>
                    </a:lnB>
                  </a:tcPr>
                </a:tc>
                <a:extLst>
                  <a:ext uri="{0D108BD9-81ED-4DB2-BD59-A6C34878D82A}">
                    <a16:rowId xmlns:a16="http://schemas.microsoft.com/office/drawing/2014/main" val="2390089597"/>
                  </a:ext>
                </a:extLst>
              </a:tr>
              <a:tr h="339956">
                <a:tc vMerge="1">
                  <a:txBody>
                    <a:bodyPr/>
                    <a:lstStyle/>
                    <a:p>
                      <a:endParaRPr lang="en-US"/>
                    </a:p>
                  </a:txBody>
                  <a:tcPr/>
                </a:tc>
                <a:tc>
                  <a:txBody>
                    <a:bodyPr/>
                    <a:lstStyle/>
                    <a:p>
                      <a:pPr algn="ctr" rtl="1" fontAlgn="ctr"/>
                      <a:r>
                        <a:rPr lang="en-US" sz="1000" b="0" i="0" u="none" strike="noStrike">
                          <a:solidFill>
                            <a:srgbClr val="000000"/>
                          </a:solidFill>
                          <a:effectLst/>
                          <a:latin typeface="IPT Nazanin" panose="00000400000000000000" pitchFamily="2" charset="2"/>
                          <a:cs typeface="IRANSansFaNum" panose="020B0506030804020204" pitchFamily="34" charset="-78"/>
                        </a:rPr>
                        <a:t>2</a:t>
                      </a:r>
                    </a:p>
                  </a:txBody>
                  <a:tcPr marL="9525" marR="9525" marT="9525" marB="0" anchor="ctr">
                    <a:lnL>
                      <a:noFill/>
                    </a:lnL>
                    <a:lnR>
                      <a:noFill/>
                    </a:lnR>
                    <a:lnT>
                      <a:noFill/>
                    </a:lnT>
                    <a:lnB>
                      <a:noFill/>
                    </a:lnB>
                    <a:solidFill>
                      <a:srgbClr val="F2F2F2"/>
                    </a:solidFill>
                  </a:tcPr>
                </a:tc>
                <a:tc>
                  <a:txBody>
                    <a:bodyPr/>
                    <a:lstStyle/>
                    <a:p>
                      <a:pPr algn="ctr" rtl="1" fontAlgn="ctr"/>
                      <a:r>
                        <a:rPr lang="fa-IR" sz="1400" b="1" i="0" u="none" strike="noStrike" kern="1200" dirty="0">
                          <a:solidFill>
                            <a:srgbClr val="000000"/>
                          </a:solidFill>
                          <a:effectLst/>
                          <a:latin typeface="IPT Nazanin" panose="00000400000000000000" pitchFamily="2" charset="2"/>
                          <a:ea typeface="+mn-ea"/>
                          <a:cs typeface="B Nazanin" panose="00000400000000000000" pitchFamily="2" charset="-78"/>
                        </a:rPr>
                        <a:t>فرآورده های نفتی</a:t>
                      </a:r>
                    </a:p>
                  </a:txBody>
                  <a:tcPr marL="9525" marR="9525" marT="9525" marB="0" anchor="ctr">
                    <a:lnL>
                      <a:noFill/>
                    </a:lnL>
                    <a:lnR>
                      <a:noFill/>
                    </a:lnR>
                    <a:lnT>
                      <a:noFill/>
                    </a:lnT>
                    <a:lnB>
                      <a:noFill/>
                    </a:lnB>
                    <a:solidFill>
                      <a:srgbClr val="F2F2F2"/>
                    </a:solidFill>
                  </a:tcPr>
                </a:tc>
                <a:tc>
                  <a:txBody>
                    <a:bodyPr/>
                    <a:lstStyle/>
                    <a:p>
                      <a:pPr marL="0" algn="ctr" defTabSz="914400" rtl="1" eaLnBrk="1" fontAlgn="ctr" latinLnBrk="0" hangingPunct="1"/>
                      <a:r>
                        <a:rPr lang="fa-IR" sz="1400" b="0" i="0" u="none" strike="noStrike" kern="1200" dirty="0">
                          <a:solidFill>
                            <a:srgbClr val="000000"/>
                          </a:solidFill>
                          <a:effectLst/>
                          <a:latin typeface="IPT Nazanin" panose="00000400000000000000" pitchFamily="2" charset="2"/>
                          <a:ea typeface="+mn-ea"/>
                          <a:cs typeface="B Nazanin" panose="00000400000000000000" pitchFamily="2" charset="-78"/>
                        </a:rPr>
                        <a:t>3,047</a:t>
                      </a:r>
                      <a:endParaRPr lang="en-US" sz="1400" b="0" i="0" u="none" strike="noStrike" kern="1200" dirty="0">
                        <a:solidFill>
                          <a:srgbClr val="000000"/>
                        </a:solidFill>
                        <a:effectLst/>
                        <a:latin typeface="IPT Nazanin" panose="00000400000000000000" pitchFamily="2" charset="2"/>
                        <a:ea typeface="+mn-ea"/>
                        <a:cs typeface="B Nazanin" panose="00000400000000000000" pitchFamily="2" charset="-78"/>
                      </a:endParaRPr>
                    </a:p>
                  </a:txBody>
                  <a:tcPr marL="9525" marR="9525" marT="9525" marB="0" anchor="ctr">
                    <a:lnL>
                      <a:noFill/>
                    </a:lnL>
                    <a:lnR>
                      <a:noFill/>
                    </a:lnR>
                    <a:lnT>
                      <a:noFill/>
                    </a:lnT>
                    <a:lnB>
                      <a:noFill/>
                    </a:lnB>
                    <a:solidFill>
                      <a:srgbClr val="F2F2F2"/>
                    </a:solidFill>
                  </a:tcPr>
                </a:tc>
                <a:extLst>
                  <a:ext uri="{0D108BD9-81ED-4DB2-BD59-A6C34878D82A}">
                    <a16:rowId xmlns:a16="http://schemas.microsoft.com/office/drawing/2014/main" val="99855733"/>
                  </a:ext>
                </a:extLst>
              </a:tr>
              <a:tr h="339956">
                <a:tc vMerge="1">
                  <a:txBody>
                    <a:bodyPr/>
                    <a:lstStyle/>
                    <a:p>
                      <a:endParaRPr lang="en-US"/>
                    </a:p>
                  </a:txBody>
                  <a:tcPr/>
                </a:tc>
                <a:tc>
                  <a:txBody>
                    <a:bodyPr/>
                    <a:lstStyle/>
                    <a:p>
                      <a:pPr algn="ctr" rtl="1" fontAlgn="ctr"/>
                      <a:r>
                        <a:rPr lang="en-US" sz="1000" b="0" i="0" u="none" strike="noStrike">
                          <a:solidFill>
                            <a:srgbClr val="000000"/>
                          </a:solidFill>
                          <a:effectLst/>
                          <a:latin typeface="IPT Nazanin" panose="00000400000000000000" pitchFamily="2" charset="2"/>
                          <a:cs typeface="IRANSansFaNum" panose="020B0506030804020204" pitchFamily="34" charset="-78"/>
                        </a:rPr>
                        <a:t>3</a:t>
                      </a:r>
                    </a:p>
                  </a:txBody>
                  <a:tcPr marL="9525" marR="9525" marT="9525" marB="0" anchor="ctr">
                    <a:lnL>
                      <a:noFill/>
                    </a:lnL>
                    <a:lnR>
                      <a:noFill/>
                    </a:lnR>
                    <a:lnT>
                      <a:noFill/>
                    </a:lnT>
                    <a:lnB>
                      <a:noFill/>
                    </a:lnB>
                  </a:tcPr>
                </a:tc>
                <a:tc>
                  <a:txBody>
                    <a:bodyPr/>
                    <a:lstStyle/>
                    <a:p>
                      <a:pPr algn="ctr" rtl="1" fontAlgn="ctr"/>
                      <a:r>
                        <a:rPr lang="fa-IR" sz="1400" b="1" i="0" u="none" strike="noStrike" kern="1200" dirty="0">
                          <a:solidFill>
                            <a:srgbClr val="000000"/>
                          </a:solidFill>
                          <a:effectLst/>
                          <a:latin typeface="IPT Nazanin" panose="00000400000000000000" pitchFamily="2" charset="2"/>
                          <a:ea typeface="+mn-ea"/>
                          <a:cs typeface="B Nazanin" panose="00000400000000000000" pitchFamily="2" charset="-78"/>
                        </a:rPr>
                        <a:t>فلزات اساسی</a:t>
                      </a:r>
                    </a:p>
                  </a:txBody>
                  <a:tcPr marL="9525" marR="9525" marT="9525" marB="0" anchor="ctr">
                    <a:lnL>
                      <a:noFill/>
                    </a:lnL>
                    <a:lnR>
                      <a:noFill/>
                    </a:lnR>
                    <a:lnT>
                      <a:noFill/>
                    </a:lnT>
                    <a:lnB>
                      <a:noFill/>
                    </a:lnB>
                  </a:tcPr>
                </a:tc>
                <a:tc>
                  <a:txBody>
                    <a:bodyPr/>
                    <a:lstStyle/>
                    <a:p>
                      <a:pPr marL="0" algn="ctr" defTabSz="914400" rtl="1" eaLnBrk="1" fontAlgn="ctr" latinLnBrk="0" hangingPunct="1"/>
                      <a:r>
                        <a:rPr lang="fa-IR" sz="1400" b="0" i="0" u="none" strike="noStrike" kern="1200" dirty="0">
                          <a:solidFill>
                            <a:srgbClr val="000000"/>
                          </a:solidFill>
                          <a:effectLst/>
                          <a:latin typeface="IPT Nazanin" panose="00000400000000000000" pitchFamily="2" charset="2"/>
                          <a:ea typeface="+mn-ea"/>
                          <a:cs typeface="B Nazanin" panose="00000400000000000000" pitchFamily="2" charset="-78"/>
                        </a:rPr>
                        <a:t>2,683</a:t>
                      </a:r>
                      <a:endParaRPr lang="en-US" sz="1400" b="0" i="0" u="none" strike="noStrike" kern="1200" dirty="0">
                        <a:solidFill>
                          <a:srgbClr val="000000"/>
                        </a:solidFill>
                        <a:effectLst/>
                        <a:latin typeface="IPT Nazanin" panose="00000400000000000000" pitchFamily="2" charset="2"/>
                        <a:ea typeface="+mn-ea"/>
                        <a:cs typeface="B Nazanin" panose="00000400000000000000" pitchFamily="2" charset="-78"/>
                      </a:endParaRPr>
                    </a:p>
                  </a:txBody>
                  <a:tcPr marL="9525" marR="9525" marT="9525" marB="0" anchor="ctr">
                    <a:lnL>
                      <a:noFill/>
                    </a:lnL>
                    <a:lnR>
                      <a:noFill/>
                    </a:lnR>
                    <a:lnT>
                      <a:noFill/>
                    </a:lnT>
                    <a:lnB>
                      <a:noFill/>
                    </a:lnB>
                  </a:tcPr>
                </a:tc>
                <a:extLst>
                  <a:ext uri="{0D108BD9-81ED-4DB2-BD59-A6C34878D82A}">
                    <a16:rowId xmlns:a16="http://schemas.microsoft.com/office/drawing/2014/main" val="3749823644"/>
                  </a:ext>
                </a:extLst>
              </a:tr>
              <a:tr h="339956">
                <a:tc vMerge="1">
                  <a:txBody>
                    <a:bodyPr/>
                    <a:lstStyle/>
                    <a:p>
                      <a:endParaRPr lang="en-US"/>
                    </a:p>
                  </a:txBody>
                  <a:tcPr/>
                </a:tc>
                <a:tc>
                  <a:txBody>
                    <a:bodyPr/>
                    <a:lstStyle/>
                    <a:p>
                      <a:pPr algn="ctr" rtl="1" fontAlgn="ctr"/>
                      <a:r>
                        <a:rPr lang="en-US" sz="1000" b="0" i="0" u="none" strike="noStrike" dirty="0">
                          <a:solidFill>
                            <a:srgbClr val="000000"/>
                          </a:solidFill>
                          <a:effectLst/>
                          <a:latin typeface="IPT Nazanin" panose="00000400000000000000" pitchFamily="2" charset="2"/>
                          <a:cs typeface="IRANSansFaNum" panose="020B0506030804020204" pitchFamily="34" charset="-78"/>
                        </a:rPr>
                        <a:t>4</a:t>
                      </a:r>
                    </a:p>
                  </a:txBody>
                  <a:tcPr marL="9525" marR="9525" marT="9525" marB="0" anchor="ctr">
                    <a:lnL>
                      <a:noFill/>
                    </a:lnL>
                    <a:lnR>
                      <a:noFill/>
                    </a:lnR>
                    <a:lnT>
                      <a:noFill/>
                    </a:lnT>
                    <a:lnB>
                      <a:noFill/>
                    </a:lnB>
                    <a:solidFill>
                      <a:srgbClr val="F2F2F2"/>
                    </a:solidFill>
                  </a:tcPr>
                </a:tc>
                <a:tc>
                  <a:txBody>
                    <a:bodyPr/>
                    <a:lstStyle/>
                    <a:p>
                      <a:pPr algn="ctr" rtl="1" fontAlgn="ctr"/>
                      <a:r>
                        <a:rPr lang="fa-IR" sz="1400" b="1" i="0" u="none" strike="noStrike" kern="1200" dirty="0">
                          <a:solidFill>
                            <a:srgbClr val="000000"/>
                          </a:solidFill>
                          <a:effectLst/>
                          <a:latin typeface="IPT Nazanin" panose="00000400000000000000" pitchFamily="2" charset="2"/>
                          <a:ea typeface="+mn-ea"/>
                          <a:cs typeface="B Nazanin" panose="00000400000000000000" pitchFamily="2" charset="-78"/>
                        </a:rPr>
                        <a:t>شیمیایی</a:t>
                      </a:r>
                    </a:p>
                  </a:txBody>
                  <a:tcPr marL="9525" marR="9525" marT="9525" marB="0" anchor="ctr">
                    <a:lnL>
                      <a:noFill/>
                    </a:lnL>
                    <a:lnR>
                      <a:noFill/>
                    </a:lnR>
                    <a:lnT>
                      <a:noFill/>
                    </a:lnT>
                    <a:lnB>
                      <a:noFill/>
                    </a:lnB>
                    <a:solidFill>
                      <a:srgbClr val="F2F2F2"/>
                    </a:solidFill>
                  </a:tcPr>
                </a:tc>
                <a:tc>
                  <a:txBody>
                    <a:bodyPr/>
                    <a:lstStyle/>
                    <a:p>
                      <a:pPr marL="0" algn="ctr" defTabSz="914400" rtl="1" eaLnBrk="1" fontAlgn="ctr" latinLnBrk="0" hangingPunct="1"/>
                      <a:r>
                        <a:rPr lang="fa-IR" sz="1400" b="0" i="0" u="none" strike="noStrike" kern="1200" dirty="0">
                          <a:solidFill>
                            <a:srgbClr val="000000"/>
                          </a:solidFill>
                          <a:effectLst/>
                          <a:latin typeface="IPT Nazanin" panose="00000400000000000000" pitchFamily="2" charset="2"/>
                          <a:ea typeface="+mn-ea"/>
                          <a:cs typeface="B Nazanin" panose="00000400000000000000" pitchFamily="2" charset="-78"/>
                        </a:rPr>
                        <a:t>2,579</a:t>
                      </a:r>
                      <a:endParaRPr lang="en-US" sz="1400" b="0" i="0" u="none" strike="noStrike" kern="1200" dirty="0">
                        <a:solidFill>
                          <a:srgbClr val="000000"/>
                        </a:solidFill>
                        <a:effectLst/>
                        <a:latin typeface="IPT Nazanin" panose="00000400000000000000" pitchFamily="2" charset="2"/>
                        <a:ea typeface="+mn-ea"/>
                        <a:cs typeface="B Nazanin" panose="00000400000000000000" pitchFamily="2" charset="-78"/>
                      </a:endParaRPr>
                    </a:p>
                  </a:txBody>
                  <a:tcPr marL="9525" marR="9525" marT="9525" marB="0" anchor="ctr">
                    <a:lnL>
                      <a:noFill/>
                    </a:lnL>
                    <a:lnR>
                      <a:noFill/>
                    </a:lnR>
                    <a:lnT>
                      <a:noFill/>
                    </a:lnT>
                    <a:lnB>
                      <a:noFill/>
                    </a:lnB>
                    <a:solidFill>
                      <a:srgbClr val="F2F2F2"/>
                    </a:solidFill>
                  </a:tcPr>
                </a:tc>
                <a:extLst>
                  <a:ext uri="{0D108BD9-81ED-4DB2-BD59-A6C34878D82A}">
                    <a16:rowId xmlns:a16="http://schemas.microsoft.com/office/drawing/2014/main" val="3809904391"/>
                  </a:ext>
                </a:extLst>
              </a:tr>
              <a:tr h="339956">
                <a:tc vMerge="1">
                  <a:txBody>
                    <a:bodyPr/>
                    <a:lstStyle/>
                    <a:p>
                      <a:endParaRPr lang="en-US"/>
                    </a:p>
                  </a:txBody>
                  <a:tcPr/>
                </a:tc>
                <a:tc>
                  <a:txBody>
                    <a:bodyPr/>
                    <a:lstStyle/>
                    <a:p>
                      <a:pPr algn="ctr" rtl="1" fontAlgn="ctr"/>
                      <a:r>
                        <a:rPr lang="en-US" sz="1000" b="0" i="0" u="none" strike="noStrike">
                          <a:solidFill>
                            <a:srgbClr val="000000"/>
                          </a:solidFill>
                          <a:effectLst/>
                          <a:latin typeface="IPT Nazanin" panose="00000400000000000000" pitchFamily="2" charset="2"/>
                          <a:cs typeface="IRANSansFaNum" panose="020B0506030804020204" pitchFamily="34" charset="-78"/>
                        </a:rPr>
                        <a:t>5</a:t>
                      </a:r>
                    </a:p>
                  </a:txBody>
                  <a:tcPr marL="9525" marR="9525" marT="9525" marB="0" anchor="ctr">
                    <a:lnL>
                      <a:noFill/>
                    </a:lnL>
                    <a:lnR>
                      <a:noFill/>
                    </a:lnR>
                    <a:lnT>
                      <a:noFill/>
                    </a:lnT>
                    <a:lnB>
                      <a:noFill/>
                    </a:lnB>
                  </a:tcPr>
                </a:tc>
                <a:tc>
                  <a:txBody>
                    <a:bodyPr/>
                    <a:lstStyle/>
                    <a:p>
                      <a:pPr algn="ctr" rtl="1" fontAlgn="ctr"/>
                      <a:r>
                        <a:rPr lang="fa-IR" sz="1400" b="1" i="0" u="none" strike="noStrike" kern="1200" dirty="0">
                          <a:solidFill>
                            <a:srgbClr val="000000"/>
                          </a:solidFill>
                          <a:effectLst/>
                          <a:latin typeface="IPT Nazanin" panose="00000400000000000000" pitchFamily="2" charset="2"/>
                          <a:ea typeface="+mn-ea"/>
                          <a:cs typeface="B Nazanin" panose="00000400000000000000" pitchFamily="2" charset="-78"/>
                        </a:rPr>
                        <a:t>بانکها و موسسات اعتباری</a:t>
                      </a:r>
                    </a:p>
                  </a:txBody>
                  <a:tcPr marL="9525" marR="9525" marT="9525" marB="0" anchor="ctr">
                    <a:lnL>
                      <a:noFill/>
                    </a:lnL>
                    <a:lnR>
                      <a:noFill/>
                    </a:lnR>
                    <a:lnT>
                      <a:noFill/>
                    </a:lnT>
                    <a:lnB>
                      <a:noFill/>
                    </a:lnB>
                  </a:tcPr>
                </a:tc>
                <a:tc>
                  <a:txBody>
                    <a:bodyPr/>
                    <a:lstStyle/>
                    <a:p>
                      <a:pPr marL="0" algn="ctr" defTabSz="914400" rtl="1" eaLnBrk="1" fontAlgn="ctr" latinLnBrk="0" hangingPunct="1"/>
                      <a:r>
                        <a:rPr lang="fa-IR" sz="1400" b="0" i="0" u="none" strike="noStrike" kern="1200" dirty="0">
                          <a:solidFill>
                            <a:srgbClr val="000000"/>
                          </a:solidFill>
                          <a:effectLst/>
                          <a:latin typeface="IPT Nazanin" panose="00000400000000000000" pitchFamily="2" charset="2"/>
                          <a:ea typeface="+mn-ea"/>
                          <a:cs typeface="B Nazanin" panose="00000400000000000000" pitchFamily="2" charset="-78"/>
                        </a:rPr>
                        <a:t>1,576</a:t>
                      </a:r>
                      <a:endParaRPr lang="en-US" sz="1400" b="0" i="0" u="none" strike="noStrike" kern="1200" dirty="0">
                        <a:solidFill>
                          <a:srgbClr val="000000"/>
                        </a:solidFill>
                        <a:effectLst/>
                        <a:latin typeface="IPT Nazanin" panose="00000400000000000000" pitchFamily="2" charset="2"/>
                        <a:ea typeface="+mn-ea"/>
                        <a:cs typeface="B Nazanin" panose="00000400000000000000" pitchFamily="2" charset="-78"/>
                      </a:endParaRPr>
                    </a:p>
                  </a:txBody>
                  <a:tcPr marL="9525" marR="9525" marT="9525" marB="0" anchor="ctr">
                    <a:lnL>
                      <a:noFill/>
                    </a:lnL>
                    <a:lnR>
                      <a:noFill/>
                    </a:lnR>
                    <a:lnT>
                      <a:noFill/>
                    </a:lnT>
                    <a:lnB>
                      <a:noFill/>
                    </a:lnB>
                  </a:tcPr>
                </a:tc>
                <a:extLst>
                  <a:ext uri="{0D108BD9-81ED-4DB2-BD59-A6C34878D82A}">
                    <a16:rowId xmlns:a16="http://schemas.microsoft.com/office/drawing/2014/main" val="3221350970"/>
                  </a:ext>
                </a:extLst>
              </a:tr>
            </a:tbl>
          </a:graphicData>
        </a:graphic>
      </p:graphicFrame>
      <p:graphicFrame>
        <p:nvGraphicFramePr>
          <p:cNvPr id="12" name="Table 11">
            <a:extLst>
              <a:ext uri="{FF2B5EF4-FFF2-40B4-BE49-F238E27FC236}">
                <a16:creationId xmlns:a16="http://schemas.microsoft.com/office/drawing/2014/main" id="{3B50D7A6-A23F-03B1-7D56-2A9F376E2A05}"/>
              </a:ext>
            </a:extLst>
          </p:cNvPr>
          <p:cNvGraphicFramePr>
            <a:graphicFrameLocks noGrp="1"/>
          </p:cNvGraphicFramePr>
          <p:nvPr>
            <p:extLst>
              <p:ext uri="{D42A27DB-BD31-4B8C-83A1-F6EECF244321}">
                <p14:modId xmlns:p14="http://schemas.microsoft.com/office/powerpoint/2010/main" val="3041881046"/>
              </p:ext>
            </p:extLst>
          </p:nvPr>
        </p:nvGraphicFramePr>
        <p:xfrm>
          <a:off x="5763085" y="3912846"/>
          <a:ext cx="4623335" cy="2481072"/>
        </p:xfrm>
        <a:graphic>
          <a:graphicData uri="http://schemas.openxmlformats.org/drawingml/2006/table">
            <a:tbl>
              <a:tblPr rtl="1"/>
              <a:tblGrid>
                <a:gridCol w="417095">
                  <a:extLst>
                    <a:ext uri="{9D8B030D-6E8A-4147-A177-3AD203B41FA5}">
                      <a16:colId xmlns:a16="http://schemas.microsoft.com/office/drawing/2014/main" val="1430243540"/>
                    </a:ext>
                  </a:extLst>
                </a:gridCol>
                <a:gridCol w="384261">
                  <a:extLst>
                    <a:ext uri="{9D8B030D-6E8A-4147-A177-3AD203B41FA5}">
                      <a16:colId xmlns:a16="http://schemas.microsoft.com/office/drawing/2014/main" val="1479105821"/>
                    </a:ext>
                  </a:extLst>
                </a:gridCol>
                <a:gridCol w="2560320">
                  <a:extLst>
                    <a:ext uri="{9D8B030D-6E8A-4147-A177-3AD203B41FA5}">
                      <a16:colId xmlns:a16="http://schemas.microsoft.com/office/drawing/2014/main" val="1478520152"/>
                    </a:ext>
                  </a:extLst>
                </a:gridCol>
                <a:gridCol w="1261659">
                  <a:extLst>
                    <a:ext uri="{9D8B030D-6E8A-4147-A177-3AD203B41FA5}">
                      <a16:colId xmlns:a16="http://schemas.microsoft.com/office/drawing/2014/main" val="361791255"/>
                    </a:ext>
                  </a:extLst>
                </a:gridCol>
              </a:tblGrid>
              <a:tr h="576072">
                <a:tc rowSpan="6">
                  <a:txBody>
                    <a:bodyPr/>
                    <a:lstStyle/>
                    <a:p>
                      <a:pPr algn="ctr" rtl="1" fontAlgn="ctr"/>
                      <a:r>
                        <a:rPr lang="fa-IR" sz="1400" b="0" i="0" u="none" strike="noStrike" dirty="0">
                          <a:solidFill>
                            <a:srgbClr val="C00000"/>
                          </a:solidFill>
                          <a:effectLst/>
                          <a:latin typeface="IPT Nazanin" panose="00000400000000000000" pitchFamily="2" charset="2"/>
                          <a:cs typeface="B Nazanin" panose="00000400000000000000" pitchFamily="2" charset="-78"/>
                        </a:rPr>
                        <a:t>کمترین ارزش معاملات به تفکیکی صنایع</a:t>
                      </a:r>
                    </a:p>
                  </a:txBody>
                  <a:tcPr marL="9525" marR="9525" marT="9525" marB="0" vert="vert270" anchor="ctr">
                    <a:lnL>
                      <a:noFill/>
                    </a:lnL>
                    <a:lnR>
                      <a:noFill/>
                    </a:lnR>
                    <a:lnT>
                      <a:noFill/>
                    </a:lnT>
                    <a:lnB>
                      <a:noFill/>
                    </a:lnB>
                  </a:tcPr>
                </a:tc>
                <a:tc>
                  <a:txBody>
                    <a:bodyPr/>
                    <a:lstStyle/>
                    <a:p>
                      <a:pPr algn="ctr" rtl="1" fontAlgn="ctr"/>
                      <a:r>
                        <a:rPr lang="fa-IR" sz="1400" b="1" i="0" u="none" strike="noStrike" dirty="0">
                          <a:solidFill>
                            <a:srgbClr val="FFFFFF"/>
                          </a:solidFill>
                          <a:effectLst/>
                          <a:latin typeface="IPT Nazanin" panose="00000400000000000000" pitchFamily="2" charset="2"/>
                          <a:cs typeface="IRANSansFaNum" panose="020B0506030804020204" pitchFamily="34" charset="-78"/>
                        </a:rPr>
                        <a:t>رتبه</a:t>
                      </a:r>
                      <a:endParaRPr lang="fa-IR" sz="1000" b="1" i="0" u="none" strike="noStrike" dirty="0">
                        <a:solidFill>
                          <a:srgbClr val="FFFFFF"/>
                        </a:solidFill>
                        <a:effectLst/>
                        <a:latin typeface="IPT Nazanin" panose="00000400000000000000" pitchFamily="2" charset="2"/>
                        <a:cs typeface="IRANSansFaNum" panose="020B0506030804020204" pitchFamily="34" charset="-78"/>
                      </a:endParaRPr>
                    </a:p>
                  </a:txBody>
                  <a:tcPr marL="9525" marR="9525" marT="9525" marB="0" anchor="ctr">
                    <a:lnL>
                      <a:noFill/>
                    </a:lnL>
                    <a:lnR>
                      <a:noFill/>
                    </a:lnR>
                    <a:lnT w="19050" cap="flat" cmpd="sng" algn="ctr">
                      <a:solidFill>
                        <a:srgbClr val="404040"/>
                      </a:solidFill>
                      <a:prstDash val="solid"/>
                      <a:round/>
                      <a:headEnd type="none" w="med" len="med"/>
                      <a:tailEnd type="none" w="med" len="med"/>
                    </a:lnT>
                    <a:lnB w="19050" cap="flat" cmpd="sng" algn="ctr">
                      <a:solidFill>
                        <a:srgbClr val="404040"/>
                      </a:solidFill>
                      <a:prstDash val="solid"/>
                      <a:round/>
                      <a:headEnd type="none" w="med" len="med"/>
                      <a:tailEnd type="none" w="med" len="med"/>
                    </a:lnB>
                    <a:solidFill>
                      <a:srgbClr val="7F7F7F"/>
                    </a:solidFill>
                  </a:tcPr>
                </a:tc>
                <a:tc>
                  <a:txBody>
                    <a:bodyPr/>
                    <a:lstStyle/>
                    <a:p>
                      <a:pPr algn="ctr" rtl="1" fontAlgn="ctr"/>
                      <a:r>
                        <a:rPr lang="fa-IR" sz="1400" b="1" i="0" u="none" strike="noStrike" dirty="0">
                          <a:solidFill>
                            <a:srgbClr val="FFFFFF"/>
                          </a:solidFill>
                          <a:effectLst/>
                          <a:latin typeface="IPT Nazanin" panose="00000400000000000000" pitchFamily="2" charset="2"/>
                          <a:cs typeface="B Nazanin" panose="00000400000000000000" pitchFamily="2" charset="-78"/>
                        </a:rPr>
                        <a:t>صنعت</a:t>
                      </a:r>
                      <a:endParaRPr lang="fa-IR" sz="1000" b="1" i="0" u="none" strike="noStrike" dirty="0">
                        <a:solidFill>
                          <a:srgbClr val="FFFFFF"/>
                        </a:solidFill>
                        <a:effectLst/>
                        <a:latin typeface="IPT Nazanin" panose="00000400000000000000" pitchFamily="2" charset="2"/>
                        <a:cs typeface="B Nazanin" panose="00000400000000000000" pitchFamily="2" charset="-78"/>
                      </a:endParaRPr>
                    </a:p>
                  </a:txBody>
                  <a:tcPr marL="9525" marR="9525" marT="9525" marB="0" anchor="ctr">
                    <a:lnL>
                      <a:noFill/>
                    </a:lnL>
                    <a:lnR>
                      <a:noFill/>
                    </a:lnR>
                    <a:lnT w="19050" cap="flat" cmpd="sng" algn="ctr">
                      <a:solidFill>
                        <a:srgbClr val="404040"/>
                      </a:solidFill>
                      <a:prstDash val="solid"/>
                      <a:round/>
                      <a:headEnd type="none" w="med" len="med"/>
                      <a:tailEnd type="none" w="med" len="med"/>
                    </a:lnT>
                    <a:lnB w="19050" cap="flat" cmpd="sng" algn="ctr">
                      <a:solidFill>
                        <a:srgbClr val="404040"/>
                      </a:solidFill>
                      <a:prstDash val="solid"/>
                      <a:round/>
                      <a:headEnd type="none" w="med" len="med"/>
                      <a:tailEnd type="none" w="med" len="med"/>
                    </a:lnB>
                    <a:solidFill>
                      <a:srgbClr val="7F7F7F"/>
                    </a:solidFill>
                  </a:tcPr>
                </a:tc>
                <a:tc>
                  <a:txBody>
                    <a:bodyPr/>
                    <a:lstStyle/>
                    <a:p>
                      <a:pPr algn="ctr" rtl="1" fontAlgn="ctr"/>
                      <a:r>
                        <a:rPr lang="fa-IR" sz="1200" b="1" i="0" u="none" strike="noStrike" dirty="0">
                          <a:solidFill>
                            <a:srgbClr val="FFFFFF"/>
                          </a:solidFill>
                          <a:effectLst/>
                          <a:latin typeface="IPT Nazanin" panose="00000400000000000000" pitchFamily="2" charset="2"/>
                          <a:cs typeface="B Nazanin" panose="00000400000000000000" pitchFamily="2" charset="-78"/>
                        </a:rPr>
                        <a:t>ارزش معاملات</a:t>
                      </a:r>
                      <a:br>
                        <a:rPr lang="fa-IR" sz="1200" b="1" i="0" u="none" strike="noStrike" dirty="0">
                          <a:solidFill>
                            <a:srgbClr val="FFFFFF"/>
                          </a:solidFill>
                          <a:effectLst/>
                          <a:latin typeface="IPT Nazanin" panose="00000400000000000000" pitchFamily="2" charset="2"/>
                          <a:cs typeface="B Nazanin" panose="00000400000000000000" pitchFamily="2" charset="-78"/>
                        </a:rPr>
                      </a:br>
                      <a:r>
                        <a:rPr lang="fa-IR" sz="1200" b="1" i="0" u="none" strike="noStrike" dirty="0">
                          <a:solidFill>
                            <a:srgbClr val="FFFFFF"/>
                          </a:solidFill>
                          <a:effectLst/>
                          <a:latin typeface="IPT Nazanin" panose="00000400000000000000" pitchFamily="2" charset="2"/>
                          <a:cs typeface="B Nazanin" panose="00000400000000000000" pitchFamily="2" charset="-78"/>
                        </a:rPr>
                        <a:t>(میلیاردتومان)</a:t>
                      </a:r>
                    </a:p>
                  </a:txBody>
                  <a:tcPr marL="9525" marR="9525" marT="9525" marB="0" anchor="ctr">
                    <a:lnL>
                      <a:noFill/>
                    </a:lnL>
                    <a:lnR>
                      <a:noFill/>
                    </a:lnR>
                    <a:lnT w="19050" cap="flat" cmpd="sng" algn="ctr">
                      <a:solidFill>
                        <a:srgbClr val="404040"/>
                      </a:solidFill>
                      <a:prstDash val="solid"/>
                      <a:round/>
                      <a:headEnd type="none" w="med" len="med"/>
                      <a:tailEnd type="none" w="med" len="med"/>
                    </a:lnT>
                    <a:lnB w="19050" cap="flat" cmpd="sng" algn="ctr">
                      <a:solidFill>
                        <a:srgbClr val="404040"/>
                      </a:solidFill>
                      <a:prstDash val="solid"/>
                      <a:round/>
                      <a:headEnd type="none" w="med" len="med"/>
                      <a:tailEnd type="none" w="med" len="med"/>
                    </a:lnB>
                    <a:solidFill>
                      <a:srgbClr val="7F7F7F"/>
                    </a:solidFill>
                  </a:tcPr>
                </a:tc>
                <a:extLst>
                  <a:ext uri="{0D108BD9-81ED-4DB2-BD59-A6C34878D82A}">
                    <a16:rowId xmlns:a16="http://schemas.microsoft.com/office/drawing/2014/main" val="2666042606"/>
                  </a:ext>
                </a:extLst>
              </a:tr>
              <a:tr h="381000">
                <a:tc vMerge="1">
                  <a:txBody>
                    <a:bodyPr/>
                    <a:lstStyle/>
                    <a:p>
                      <a:endParaRPr lang="en-US"/>
                    </a:p>
                  </a:txBody>
                  <a:tcPr/>
                </a:tc>
                <a:tc>
                  <a:txBody>
                    <a:bodyPr/>
                    <a:lstStyle/>
                    <a:p>
                      <a:pPr algn="ctr" rtl="1" fontAlgn="ctr"/>
                      <a:r>
                        <a:rPr lang="en-US" sz="1000" b="0" i="0" u="none" strike="noStrike">
                          <a:solidFill>
                            <a:srgbClr val="000000"/>
                          </a:solidFill>
                          <a:effectLst/>
                          <a:latin typeface="IPT Nazanin" panose="00000400000000000000" pitchFamily="2" charset="2"/>
                          <a:cs typeface="IRANSansFaNum" panose="020B0506030804020204" pitchFamily="34" charset="-78"/>
                        </a:rPr>
                        <a:t>1</a:t>
                      </a:r>
                    </a:p>
                  </a:txBody>
                  <a:tcPr marL="9525" marR="9525" marT="9525" marB="0" anchor="ctr">
                    <a:lnL>
                      <a:noFill/>
                    </a:lnL>
                    <a:lnR>
                      <a:noFill/>
                    </a:lnR>
                    <a:lnT w="19050" cap="flat" cmpd="sng" algn="ctr">
                      <a:solidFill>
                        <a:srgbClr val="404040"/>
                      </a:solidFill>
                      <a:prstDash val="solid"/>
                      <a:round/>
                      <a:headEnd type="none" w="med" len="med"/>
                      <a:tailEnd type="none" w="med" len="med"/>
                    </a:lnT>
                    <a:lnB>
                      <a:noFill/>
                    </a:lnB>
                  </a:tcPr>
                </a:tc>
                <a:tc>
                  <a:txBody>
                    <a:bodyPr/>
                    <a:lstStyle/>
                    <a:p>
                      <a:pPr marL="0" algn="ctr" defTabSz="914400" rtl="1" eaLnBrk="1" fontAlgn="ctr" latinLnBrk="0" hangingPunct="1"/>
                      <a:r>
                        <a:rPr lang="fa-IR" sz="1400" b="1" i="0" u="none" strike="noStrike" kern="1200" dirty="0">
                          <a:solidFill>
                            <a:srgbClr val="000000"/>
                          </a:solidFill>
                          <a:effectLst/>
                          <a:latin typeface="IPT Nazanin" panose="00000400000000000000" pitchFamily="2" charset="2"/>
                          <a:ea typeface="+mn-ea"/>
                          <a:cs typeface="B Nazanin" panose="00000400000000000000" pitchFamily="2" charset="-78"/>
                        </a:rPr>
                        <a:t>سایر حمل و نقل</a:t>
                      </a:r>
                    </a:p>
                  </a:txBody>
                  <a:tcPr marL="9525" marR="9525" marT="9525" marB="0" anchor="ctr">
                    <a:lnL>
                      <a:noFill/>
                    </a:lnL>
                    <a:lnR>
                      <a:noFill/>
                    </a:lnR>
                    <a:lnT w="19050" cap="flat" cmpd="sng" algn="ctr">
                      <a:solidFill>
                        <a:srgbClr val="404040"/>
                      </a:solidFill>
                      <a:prstDash val="solid"/>
                      <a:round/>
                      <a:headEnd type="none" w="med" len="med"/>
                      <a:tailEnd type="none" w="med" len="med"/>
                    </a:lnT>
                    <a:lnB>
                      <a:noFill/>
                    </a:lnB>
                  </a:tcPr>
                </a:tc>
                <a:tc>
                  <a:txBody>
                    <a:bodyPr/>
                    <a:lstStyle/>
                    <a:p>
                      <a:pPr algn="ctr" rtl="1" fontAlgn="ctr"/>
                      <a:r>
                        <a:rPr lang="fa-IR" sz="1400" b="0" i="0" u="none" strike="noStrike" kern="1200" dirty="0">
                          <a:solidFill>
                            <a:srgbClr val="000000"/>
                          </a:solidFill>
                          <a:effectLst/>
                          <a:latin typeface="IPT Nazanin" panose="00000400000000000000" pitchFamily="2" charset="2"/>
                          <a:ea typeface="+mn-ea"/>
                          <a:cs typeface="B Nazanin" panose="00000400000000000000" pitchFamily="2" charset="-78"/>
                        </a:rPr>
                        <a:t>2,6</a:t>
                      </a:r>
                      <a:endParaRPr lang="en-US" sz="1400" b="0" i="0" u="none" strike="noStrike" kern="1200" dirty="0">
                        <a:solidFill>
                          <a:srgbClr val="000000"/>
                        </a:solidFill>
                        <a:effectLst/>
                        <a:latin typeface="IPT Nazanin" panose="00000400000000000000" pitchFamily="2" charset="2"/>
                        <a:ea typeface="+mn-ea"/>
                        <a:cs typeface="B Nazanin" panose="00000400000000000000" pitchFamily="2" charset="-78"/>
                      </a:endParaRPr>
                    </a:p>
                  </a:txBody>
                  <a:tcPr marL="9525" marR="9525" marT="9525" marB="0" anchor="ctr">
                    <a:lnL>
                      <a:noFill/>
                    </a:lnL>
                    <a:lnR>
                      <a:noFill/>
                    </a:lnR>
                    <a:lnT w="19050" cap="flat" cmpd="sng" algn="ctr">
                      <a:solidFill>
                        <a:srgbClr val="404040"/>
                      </a:solidFill>
                      <a:prstDash val="solid"/>
                      <a:round/>
                      <a:headEnd type="none" w="med" len="med"/>
                      <a:tailEnd type="none" w="med" len="med"/>
                    </a:lnT>
                    <a:lnB>
                      <a:noFill/>
                    </a:lnB>
                  </a:tcPr>
                </a:tc>
                <a:extLst>
                  <a:ext uri="{0D108BD9-81ED-4DB2-BD59-A6C34878D82A}">
                    <a16:rowId xmlns:a16="http://schemas.microsoft.com/office/drawing/2014/main" val="3454940993"/>
                  </a:ext>
                </a:extLst>
              </a:tr>
              <a:tr h="381000">
                <a:tc vMerge="1">
                  <a:txBody>
                    <a:bodyPr/>
                    <a:lstStyle/>
                    <a:p>
                      <a:endParaRPr lang="en-US"/>
                    </a:p>
                  </a:txBody>
                  <a:tcPr/>
                </a:tc>
                <a:tc>
                  <a:txBody>
                    <a:bodyPr/>
                    <a:lstStyle/>
                    <a:p>
                      <a:pPr algn="ctr" rtl="1" fontAlgn="ctr"/>
                      <a:r>
                        <a:rPr lang="en-US" sz="1000" b="0" i="0" u="none" strike="noStrike">
                          <a:solidFill>
                            <a:srgbClr val="000000"/>
                          </a:solidFill>
                          <a:effectLst/>
                          <a:latin typeface="IPT Nazanin" panose="00000400000000000000" pitchFamily="2" charset="2"/>
                          <a:cs typeface="IRANSansFaNum" panose="020B0506030804020204" pitchFamily="34" charset="-78"/>
                        </a:rPr>
                        <a:t>2</a:t>
                      </a:r>
                    </a:p>
                  </a:txBody>
                  <a:tcPr marL="9525" marR="9525" marT="9525" marB="0" anchor="ctr">
                    <a:lnL>
                      <a:noFill/>
                    </a:lnL>
                    <a:lnR>
                      <a:noFill/>
                    </a:lnR>
                    <a:lnT>
                      <a:noFill/>
                    </a:lnT>
                    <a:lnB>
                      <a:noFill/>
                    </a:lnB>
                    <a:solidFill>
                      <a:srgbClr val="F2F2F2"/>
                    </a:solidFill>
                  </a:tcPr>
                </a:tc>
                <a:tc>
                  <a:txBody>
                    <a:bodyPr/>
                    <a:lstStyle/>
                    <a:p>
                      <a:pPr marL="0" algn="ctr" defTabSz="914400" rtl="1" eaLnBrk="1" fontAlgn="ctr" latinLnBrk="0" hangingPunct="1"/>
                      <a:r>
                        <a:rPr lang="fa-IR" sz="1400" b="1" i="0" u="none" strike="noStrike" kern="1200" dirty="0">
                          <a:solidFill>
                            <a:srgbClr val="000000"/>
                          </a:solidFill>
                          <a:effectLst/>
                          <a:latin typeface="IPT Nazanin" panose="00000400000000000000" pitchFamily="2" charset="2"/>
                          <a:ea typeface="+mn-ea"/>
                          <a:cs typeface="B Nazanin" panose="00000400000000000000" pitchFamily="2" charset="-78"/>
                        </a:rPr>
                        <a:t>چاپ</a:t>
                      </a:r>
                    </a:p>
                  </a:txBody>
                  <a:tcPr marL="9525" marR="9525" marT="9525" marB="0" anchor="ctr">
                    <a:lnL>
                      <a:noFill/>
                    </a:lnL>
                    <a:lnR>
                      <a:noFill/>
                    </a:lnR>
                    <a:lnT>
                      <a:noFill/>
                    </a:lnT>
                    <a:lnB>
                      <a:noFill/>
                    </a:lnB>
                    <a:solidFill>
                      <a:srgbClr val="F2F2F2"/>
                    </a:solidFill>
                  </a:tcPr>
                </a:tc>
                <a:tc>
                  <a:txBody>
                    <a:bodyPr/>
                    <a:lstStyle/>
                    <a:p>
                      <a:pPr algn="ctr" rtl="1" fontAlgn="ctr"/>
                      <a:r>
                        <a:rPr lang="fa-IR" sz="1400" b="0" i="0" u="none" strike="noStrike" kern="1200" dirty="0">
                          <a:solidFill>
                            <a:srgbClr val="000000"/>
                          </a:solidFill>
                          <a:effectLst/>
                          <a:latin typeface="IPT Nazanin" panose="00000400000000000000" pitchFamily="2" charset="2"/>
                          <a:ea typeface="+mn-ea"/>
                          <a:cs typeface="B Nazanin" panose="00000400000000000000" pitchFamily="2" charset="-78"/>
                        </a:rPr>
                        <a:t>4,9</a:t>
                      </a:r>
                      <a:endParaRPr lang="en-US" sz="1400" b="0" i="0" u="none" strike="noStrike" kern="1200" dirty="0">
                        <a:solidFill>
                          <a:srgbClr val="000000"/>
                        </a:solidFill>
                        <a:effectLst/>
                        <a:latin typeface="IPT Nazanin" panose="00000400000000000000" pitchFamily="2" charset="2"/>
                        <a:ea typeface="+mn-ea"/>
                        <a:cs typeface="B Nazanin" panose="00000400000000000000" pitchFamily="2" charset="-78"/>
                      </a:endParaRPr>
                    </a:p>
                  </a:txBody>
                  <a:tcPr marL="9525" marR="9525" marT="9525" marB="0" anchor="ctr">
                    <a:lnL>
                      <a:noFill/>
                    </a:lnL>
                    <a:lnR>
                      <a:noFill/>
                    </a:lnR>
                    <a:lnT>
                      <a:noFill/>
                    </a:lnT>
                    <a:lnB>
                      <a:noFill/>
                    </a:lnB>
                    <a:solidFill>
                      <a:srgbClr val="F2F2F2"/>
                    </a:solidFill>
                  </a:tcPr>
                </a:tc>
                <a:extLst>
                  <a:ext uri="{0D108BD9-81ED-4DB2-BD59-A6C34878D82A}">
                    <a16:rowId xmlns:a16="http://schemas.microsoft.com/office/drawing/2014/main" val="1871819051"/>
                  </a:ext>
                </a:extLst>
              </a:tr>
              <a:tr h="381000">
                <a:tc vMerge="1">
                  <a:txBody>
                    <a:bodyPr/>
                    <a:lstStyle/>
                    <a:p>
                      <a:endParaRPr lang="en-US"/>
                    </a:p>
                  </a:txBody>
                  <a:tcPr/>
                </a:tc>
                <a:tc>
                  <a:txBody>
                    <a:bodyPr/>
                    <a:lstStyle/>
                    <a:p>
                      <a:pPr algn="ctr" rtl="1" fontAlgn="ctr"/>
                      <a:r>
                        <a:rPr lang="en-US" sz="1000" b="0" i="0" u="none" strike="noStrike">
                          <a:solidFill>
                            <a:srgbClr val="000000"/>
                          </a:solidFill>
                          <a:effectLst/>
                          <a:latin typeface="IPT Nazanin" panose="00000400000000000000" pitchFamily="2" charset="2"/>
                          <a:cs typeface="IRANSansFaNum" panose="020B0506030804020204" pitchFamily="34" charset="-78"/>
                        </a:rPr>
                        <a:t>3</a:t>
                      </a:r>
                    </a:p>
                  </a:txBody>
                  <a:tcPr marL="9525" marR="9525" marT="9525" marB="0" anchor="ctr">
                    <a:lnL>
                      <a:noFill/>
                    </a:lnL>
                    <a:lnR>
                      <a:noFill/>
                    </a:lnR>
                    <a:lnT>
                      <a:noFill/>
                    </a:lnT>
                    <a:lnB>
                      <a:noFill/>
                    </a:lnB>
                  </a:tcPr>
                </a:tc>
                <a:tc>
                  <a:txBody>
                    <a:bodyPr/>
                    <a:lstStyle/>
                    <a:p>
                      <a:pPr marL="0" algn="ctr" defTabSz="914400" rtl="1" eaLnBrk="1" fontAlgn="ctr" latinLnBrk="0" hangingPunct="1"/>
                      <a:r>
                        <a:rPr lang="fa-IR" sz="1400" b="1" i="0" u="none" strike="noStrike" kern="1200" dirty="0">
                          <a:solidFill>
                            <a:srgbClr val="000000"/>
                          </a:solidFill>
                          <a:effectLst/>
                          <a:latin typeface="IPT Nazanin" panose="00000400000000000000" pitchFamily="2" charset="2"/>
                          <a:ea typeface="+mn-ea"/>
                          <a:cs typeface="B Nazanin" panose="00000400000000000000" pitchFamily="2" charset="-78"/>
                        </a:rPr>
                        <a:t>فعالیت های فرهنگی و ورزشی</a:t>
                      </a:r>
                    </a:p>
                  </a:txBody>
                  <a:tcPr marL="9525" marR="9525" marT="9525" marB="0" anchor="ctr">
                    <a:lnL>
                      <a:noFill/>
                    </a:lnL>
                    <a:lnR>
                      <a:noFill/>
                    </a:lnR>
                    <a:lnT>
                      <a:noFill/>
                    </a:lnT>
                    <a:lnB>
                      <a:noFill/>
                    </a:lnB>
                  </a:tcPr>
                </a:tc>
                <a:tc>
                  <a:txBody>
                    <a:bodyPr/>
                    <a:lstStyle/>
                    <a:p>
                      <a:pPr algn="ctr" rtl="1" fontAlgn="ctr"/>
                      <a:r>
                        <a:rPr lang="fa-IR" sz="1400" b="0" i="0" u="none" strike="noStrike" kern="1200" dirty="0">
                          <a:solidFill>
                            <a:srgbClr val="000000"/>
                          </a:solidFill>
                          <a:effectLst/>
                          <a:latin typeface="IPT Nazanin" panose="00000400000000000000" pitchFamily="2" charset="2"/>
                          <a:ea typeface="+mn-ea"/>
                          <a:cs typeface="B Nazanin" panose="00000400000000000000" pitchFamily="2" charset="-78"/>
                        </a:rPr>
                        <a:t>5,3</a:t>
                      </a:r>
                      <a:endParaRPr lang="en-US" sz="1400" b="0" i="0" u="none" strike="noStrike" kern="1200" dirty="0">
                        <a:solidFill>
                          <a:srgbClr val="000000"/>
                        </a:solidFill>
                        <a:effectLst/>
                        <a:latin typeface="IPT Nazanin" panose="00000400000000000000" pitchFamily="2" charset="2"/>
                        <a:ea typeface="+mn-ea"/>
                        <a:cs typeface="B Nazanin" panose="00000400000000000000" pitchFamily="2" charset="-78"/>
                      </a:endParaRPr>
                    </a:p>
                  </a:txBody>
                  <a:tcPr marL="9525" marR="9525" marT="9525" marB="0" anchor="ctr">
                    <a:lnL>
                      <a:noFill/>
                    </a:lnL>
                    <a:lnR>
                      <a:noFill/>
                    </a:lnR>
                    <a:lnT>
                      <a:noFill/>
                    </a:lnT>
                    <a:lnB>
                      <a:noFill/>
                    </a:lnB>
                  </a:tcPr>
                </a:tc>
                <a:extLst>
                  <a:ext uri="{0D108BD9-81ED-4DB2-BD59-A6C34878D82A}">
                    <a16:rowId xmlns:a16="http://schemas.microsoft.com/office/drawing/2014/main" val="780886027"/>
                  </a:ext>
                </a:extLst>
              </a:tr>
              <a:tr h="381000">
                <a:tc vMerge="1">
                  <a:txBody>
                    <a:bodyPr/>
                    <a:lstStyle/>
                    <a:p>
                      <a:endParaRPr lang="en-US"/>
                    </a:p>
                  </a:txBody>
                  <a:tcPr/>
                </a:tc>
                <a:tc>
                  <a:txBody>
                    <a:bodyPr/>
                    <a:lstStyle/>
                    <a:p>
                      <a:pPr algn="ctr" rtl="1" fontAlgn="ctr"/>
                      <a:r>
                        <a:rPr lang="en-US" sz="1000" b="0" i="0" u="none" strike="noStrike">
                          <a:solidFill>
                            <a:srgbClr val="000000"/>
                          </a:solidFill>
                          <a:effectLst/>
                          <a:latin typeface="IPT Nazanin" panose="00000400000000000000" pitchFamily="2" charset="2"/>
                          <a:cs typeface="IRANSansFaNum" panose="020B0506030804020204" pitchFamily="34" charset="-78"/>
                        </a:rPr>
                        <a:t>4</a:t>
                      </a:r>
                    </a:p>
                  </a:txBody>
                  <a:tcPr marL="9525" marR="9525" marT="9525" marB="0" anchor="ctr">
                    <a:lnL>
                      <a:noFill/>
                    </a:lnL>
                    <a:lnR>
                      <a:noFill/>
                    </a:lnR>
                    <a:lnT>
                      <a:noFill/>
                    </a:lnT>
                    <a:lnB>
                      <a:noFill/>
                    </a:lnB>
                    <a:solidFill>
                      <a:srgbClr val="F2F2F2"/>
                    </a:solidFill>
                  </a:tcPr>
                </a:tc>
                <a:tc>
                  <a:txBody>
                    <a:bodyPr/>
                    <a:lstStyle/>
                    <a:p>
                      <a:pPr marL="0" algn="ctr" defTabSz="914400" rtl="1" eaLnBrk="1" fontAlgn="ctr" latinLnBrk="0" hangingPunct="1"/>
                      <a:r>
                        <a:rPr lang="fa-IR" sz="1400" b="1" i="0" u="none" strike="noStrike" kern="1200" dirty="0">
                          <a:solidFill>
                            <a:srgbClr val="000000"/>
                          </a:solidFill>
                          <a:effectLst/>
                          <a:latin typeface="IPT Nazanin" panose="00000400000000000000" pitchFamily="2" charset="2"/>
                          <a:ea typeface="+mn-ea"/>
                          <a:cs typeface="B Nazanin" panose="00000400000000000000" pitchFamily="2" charset="-78"/>
                        </a:rPr>
                        <a:t>فعالیت های هنری، سرگرمی و خلاقانه</a:t>
                      </a:r>
                    </a:p>
                  </a:txBody>
                  <a:tcPr marL="9525" marR="9525" marT="9525" marB="0" anchor="ctr">
                    <a:lnL>
                      <a:noFill/>
                    </a:lnL>
                    <a:lnR>
                      <a:noFill/>
                    </a:lnR>
                    <a:lnT>
                      <a:noFill/>
                    </a:lnT>
                    <a:lnB>
                      <a:noFill/>
                    </a:lnB>
                    <a:solidFill>
                      <a:srgbClr val="F2F2F2"/>
                    </a:solidFill>
                  </a:tcPr>
                </a:tc>
                <a:tc>
                  <a:txBody>
                    <a:bodyPr/>
                    <a:lstStyle/>
                    <a:p>
                      <a:pPr algn="ctr" rtl="1" fontAlgn="ctr"/>
                      <a:r>
                        <a:rPr lang="fa-IR" sz="1400" b="0" i="0" u="none" strike="noStrike" kern="1200" dirty="0">
                          <a:solidFill>
                            <a:srgbClr val="000000"/>
                          </a:solidFill>
                          <a:effectLst/>
                          <a:latin typeface="IPT Nazanin" panose="00000400000000000000" pitchFamily="2" charset="2"/>
                          <a:ea typeface="+mn-ea"/>
                          <a:cs typeface="B Nazanin" panose="00000400000000000000" pitchFamily="2" charset="-78"/>
                        </a:rPr>
                        <a:t>5,8</a:t>
                      </a:r>
                      <a:endParaRPr lang="en-US" sz="1400" b="0" i="0" u="none" strike="noStrike" kern="1200" dirty="0">
                        <a:solidFill>
                          <a:srgbClr val="000000"/>
                        </a:solidFill>
                        <a:effectLst/>
                        <a:latin typeface="IPT Nazanin" panose="00000400000000000000" pitchFamily="2" charset="2"/>
                        <a:ea typeface="+mn-ea"/>
                        <a:cs typeface="B Nazanin" panose="00000400000000000000" pitchFamily="2" charset="-78"/>
                      </a:endParaRPr>
                    </a:p>
                  </a:txBody>
                  <a:tcPr marL="9525" marR="9525" marT="9525" marB="0" anchor="ctr">
                    <a:lnL>
                      <a:noFill/>
                    </a:lnL>
                    <a:lnR>
                      <a:noFill/>
                    </a:lnR>
                    <a:lnT>
                      <a:noFill/>
                    </a:lnT>
                    <a:lnB>
                      <a:noFill/>
                    </a:lnB>
                    <a:solidFill>
                      <a:srgbClr val="F2F2F2"/>
                    </a:solidFill>
                  </a:tcPr>
                </a:tc>
                <a:extLst>
                  <a:ext uri="{0D108BD9-81ED-4DB2-BD59-A6C34878D82A}">
                    <a16:rowId xmlns:a16="http://schemas.microsoft.com/office/drawing/2014/main" val="470631699"/>
                  </a:ext>
                </a:extLst>
              </a:tr>
              <a:tr h="381000">
                <a:tc vMerge="1">
                  <a:txBody>
                    <a:bodyPr/>
                    <a:lstStyle/>
                    <a:p>
                      <a:endParaRPr lang="en-US"/>
                    </a:p>
                  </a:txBody>
                  <a:tcPr/>
                </a:tc>
                <a:tc>
                  <a:txBody>
                    <a:bodyPr/>
                    <a:lstStyle/>
                    <a:p>
                      <a:pPr algn="ctr" rtl="1" fontAlgn="ctr"/>
                      <a:r>
                        <a:rPr lang="en-US" sz="1000" b="0" i="0" u="none" strike="noStrike">
                          <a:solidFill>
                            <a:srgbClr val="000000"/>
                          </a:solidFill>
                          <a:effectLst/>
                          <a:latin typeface="IPT Nazanin" panose="00000400000000000000" pitchFamily="2" charset="2"/>
                          <a:cs typeface="IRANSansFaNum" panose="020B0506030804020204" pitchFamily="34" charset="-78"/>
                        </a:rPr>
                        <a:t>5</a:t>
                      </a:r>
                    </a:p>
                  </a:txBody>
                  <a:tcPr marL="9525" marR="9525" marT="9525" marB="0" anchor="ctr">
                    <a:lnL>
                      <a:noFill/>
                    </a:lnL>
                    <a:lnR>
                      <a:noFill/>
                    </a:lnR>
                    <a:lnT>
                      <a:noFill/>
                    </a:lnT>
                    <a:lnB>
                      <a:noFill/>
                    </a:lnB>
                  </a:tcPr>
                </a:tc>
                <a:tc>
                  <a:txBody>
                    <a:bodyPr/>
                    <a:lstStyle/>
                    <a:p>
                      <a:pPr marL="0" algn="ctr" defTabSz="914400" rtl="1" eaLnBrk="1" fontAlgn="ctr" latinLnBrk="0" hangingPunct="1"/>
                      <a:r>
                        <a:rPr lang="fa-IR" sz="1400" b="1" i="0" u="none" strike="noStrike" kern="1200" dirty="0">
                          <a:solidFill>
                            <a:srgbClr val="000000"/>
                          </a:solidFill>
                          <a:effectLst/>
                          <a:latin typeface="IPT Nazanin" panose="00000400000000000000" pitchFamily="2" charset="2"/>
                          <a:ea typeface="+mn-ea"/>
                          <a:cs typeface="B Nazanin" panose="00000400000000000000" pitchFamily="2" charset="-78"/>
                        </a:rPr>
                        <a:t>فعالیت مهندسی، تجزیه و تحلیل</a:t>
                      </a:r>
                    </a:p>
                  </a:txBody>
                  <a:tcPr marL="9525" marR="9525" marT="9525" marB="0" anchor="ctr">
                    <a:lnL>
                      <a:noFill/>
                    </a:lnL>
                    <a:lnR>
                      <a:noFill/>
                    </a:lnR>
                    <a:lnT>
                      <a:noFill/>
                    </a:lnT>
                    <a:lnB>
                      <a:noFill/>
                    </a:lnB>
                  </a:tcPr>
                </a:tc>
                <a:tc>
                  <a:txBody>
                    <a:bodyPr/>
                    <a:lstStyle/>
                    <a:p>
                      <a:pPr algn="ctr" rtl="1" fontAlgn="ctr"/>
                      <a:r>
                        <a:rPr lang="fa-IR" sz="1400" b="0" i="0" u="none" strike="noStrike" kern="1200" dirty="0">
                          <a:solidFill>
                            <a:srgbClr val="000000"/>
                          </a:solidFill>
                          <a:effectLst/>
                          <a:latin typeface="IPT Nazanin" panose="00000400000000000000" pitchFamily="2" charset="2"/>
                          <a:ea typeface="+mn-ea"/>
                          <a:cs typeface="B Nazanin" panose="00000400000000000000" pitchFamily="2" charset="-78"/>
                        </a:rPr>
                        <a:t>7,6</a:t>
                      </a:r>
                      <a:endParaRPr lang="en-US" sz="1400" b="0" i="0" u="none" strike="noStrike" kern="1200" dirty="0">
                        <a:solidFill>
                          <a:srgbClr val="000000"/>
                        </a:solidFill>
                        <a:effectLst/>
                        <a:latin typeface="IPT Nazanin" panose="00000400000000000000" pitchFamily="2" charset="2"/>
                        <a:ea typeface="+mn-ea"/>
                        <a:cs typeface="B Nazanin" panose="00000400000000000000" pitchFamily="2" charset="-78"/>
                      </a:endParaRPr>
                    </a:p>
                  </a:txBody>
                  <a:tcPr marL="9525" marR="9525" marT="9525" marB="0" anchor="ctr">
                    <a:lnL>
                      <a:noFill/>
                    </a:lnL>
                    <a:lnR>
                      <a:noFill/>
                    </a:lnR>
                    <a:lnT>
                      <a:noFill/>
                    </a:lnT>
                    <a:lnB>
                      <a:noFill/>
                    </a:lnB>
                  </a:tcPr>
                </a:tc>
                <a:extLst>
                  <a:ext uri="{0D108BD9-81ED-4DB2-BD59-A6C34878D82A}">
                    <a16:rowId xmlns:a16="http://schemas.microsoft.com/office/drawing/2014/main" val="3965896841"/>
                  </a:ext>
                </a:extLst>
              </a:tr>
            </a:tbl>
          </a:graphicData>
        </a:graphic>
      </p:graphicFrame>
      <p:graphicFrame>
        <p:nvGraphicFramePr>
          <p:cNvPr id="14" name="Table 13">
            <a:extLst>
              <a:ext uri="{FF2B5EF4-FFF2-40B4-BE49-F238E27FC236}">
                <a16:creationId xmlns:a16="http://schemas.microsoft.com/office/drawing/2014/main" id="{D56583BC-7E9F-6419-AB26-28793FCBAEB1}"/>
              </a:ext>
            </a:extLst>
          </p:cNvPr>
          <p:cNvGraphicFramePr>
            <a:graphicFrameLocks noGrp="1"/>
          </p:cNvGraphicFramePr>
          <p:nvPr>
            <p:extLst>
              <p:ext uri="{D42A27DB-BD31-4B8C-83A1-F6EECF244321}">
                <p14:modId xmlns:p14="http://schemas.microsoft.com/office/powerpoint/2010/main" val="226817803"/>
              </p:ext>
            </p:extLst>
          </p:nvPr>
        </p:nvGraphicFramePr>
        <p:xfrm>
          <a:off x="1990165" y="1538343"/>
          <a:ext cx="3042842" cy="2258709"/>
        </p:xfrm>
        <a:graphic>
          <a:graphicData uri="http://schemas.openxmlformats.org/drawingml/2006/table">
            <a:tbl>
              <a:tblPr rtl="1"/>
              <a:tblGrid>
                <a:gridCol w="618883">
                  <a:extLst>
                    <a:ext uri="{9D8B030D-6E8A-4147-A177-3AD203B41FA5}">
                      <a16:colId xmlns:a16="http://schemas.microsoft.com/office/drawing/2014/main" val="3380159499"/>
                    </a:ext>
                  </a:extLst>
                </a:gridCol>
                <a:gridCol w="902538">
                  <a:extLst>
                    <a:ext uri="{9D8B030D-6E8A-4147-A177-3AD203B41FA5}">
                      <a16:colId xmlns:a16="http://schemas.microsoft.com/office/drawing/2014/main" val="3994109622"/>
                    </a:ext>
                  </a:extLst>
                </a:gridCol>
                <a:gridCol w="902538">
                  <a:extLst>
                    <a:ext uri="{9D8B030D-6E8A-4147-A177-3AD203B41FA5}">
                      <a16:colId xmlns:a16="http://schemas.microsoft.com/office/drawing/2014/main" val="1310826"/>
                    </a:ext>
                  </a:extLst>
                </a:gridCol>
                <a:gridCol w="618883">
                  <a:extLst>
                    <a:ext uri="{9D8B030D-6E8A-4147-A177-3AD203B41FA5}">
                      <a16:colId xmlns:a16="http://schemas.microsoft.com/office/drawing/2014/main" val="1368487434"/>
                    </a:ext>
                  </a:extLst>
                </a:gridCol>
              </a:tblGrid>
              <a:tr h="504115">
                <a:tc rowSpan="6">
                  <a:txBody>
                    <a:bodyPr/>
                    <a:lstStyle/>
                    <a:p>
                      <a:pPr algn="ctr" rtl="1" fontAlgn="ctr"/>
                      <a:r>
                        <a:rPr lang="fa-IR" sz="1400" b="0" i="0" u="none" strike="noStrike" dirty="0">
                          <a:solidFill>
                            <a:srgbClr val="00B050"/>
                          </a:solidFill>
                          <a:effectLst/>
                          <a:latin typeface="IPT Nazanin" panose="00000400000000000000" pitchFamily="2" charset="2"/>
                          <a:cs typeface="IRANSansFaNum Black" panose="020B0506030804020204" pitchFamily="34" charset="-78"/>
                        </a:rPr>
                        <a:t>نمادهای با کمترین </a:t>
                      </a:r>
                      <a:r>
                        <a:rPr lang="en-US" sz="1400" b="0" i="0" u="none" strike="noStrike" dirty="0">
                          <a:solidFill>
                            <a:srgbClr val="00B050"/>
                          </a:solidFill>
                          <a:effectLst/>
                          <a:latin typeface="+mn-lt"/>
                          <a:cs typeface="B Nazanin" panose="00000400000000000000" pitchFamily="2" charset="-78"/>
                        </a:rPr>
                        <a:t>P/E</a:t>
                      </a:r>
                      <a:endParaRPr lang="en-US" sz="1400" b="0" i="0" u="none" strike="noStrike" dirty="0">
                        <a:solidFill>
                          <a:srgbClr val="00B050"/>
                        </a:solidFill>
                        <a:effectLst/>
                        <a:latin typeface="IPT Nazanin" panose="00000400000000000000" pitchFamily="2" charset="2"/>
                        <a:cs typeface="IRANSansFaNum Black" panose="020B0506030804020204" pitchFamily="34" charset="-78"/>
                      </a:endParaRPr>
                    </a:p>
                  </a:txBody>
                  <a:tcPr marL="9525" marR="9525" marT="9525" marB="0" vert="vert270" anchor="ctr">
                    <a:lnL>
                      <a:noFill/>
                    </a:lnL>
                    <a:lnR>
                      <a:noFill/>
                    </a:lnR>
                    <a:lnT>
                      <a:noFill/>
                    </a:lnT>
                    <a:lnB>
                      <a:noFill/>
                    </a:lnB>
                  </a:tcPr>
                </a:tc>
                <a:tc>
                  <a:txBody>
                    <a:bodyPr/>
                    <a:lstStyle/>
                    <a:p>
                      <a:pPr algn="ctr" rtl="1" fontAlgn="ctr"/>
                      <a:r>
                        <a:rPr lang="fa-IR" sz="1400" b="1" i="0" u="none" strike="noStrike" dirty="0">
                          <a:solidFill>
                            <a:srgbClr val="FFFFFF"/>
                          </a:solidFill>
                          <a:effectLst/>
                          <a:latin typeface="IPT Nazanin" panose="00000400000000000000" pitchFamily="2" charset="2"/>
                          <a:cs typeface="B Nazanin" panose="00000400000000000000" pitchFamily="2" charset="-78"/>
                        </a:rPr>
                        <a:t>نماد</a:t>
                      </a:r>
                      <a:endParaRPr lang="fa-IR" sz="1000" b="1" i="0" u="none" strike="noStrike" dirty="0">
                        <a:solidFill>
                          <a:srgbClr val="FFFFFF"/>
                        </a:solidFill>
                        <a:effectLst/>
                        <a:latin typeface="IPT Nazanin" panose="00000400000000000000" pitchFamily="2" charset="2"/>
                        <a:cs typeface="B Nazanin" panose="00000400000000000000" pitchFamily="2" charset="-78"/>
                      </a:endParaRPr>
                    </a:p>
                  </a:txBody>
                  <a:tcPr marL="9525" marR="9525" marT="9525" marB="0" anchor="ctr">
                    <a:lnL>
                      <a:noFill/>
                    </a:lnL>
                    <a:lnR>
                      <a:noFill/>
                    </a:lnR>
                    <a:lnT w="19050" cap="flat" cmpd="sng" algn="ctr">
                      <a:solidFill>
                        <a:srgbClr val="404040"/>
                      </a:solidFill>
                      <a:prstDash val="solid"/>
                      <a:round/>
                      <a:headEnd type="none" w="med" len="med"/>
                      <a:tailEnd type="none" w="med" len="med"/>
                    </a:lnT>
                    <a:lnB w="19050" cap="flat" cmpd="sng" algn="ctr">
                      <a:solidFill>
                        <a:srgbClr val="404040"/>
                      </a:solidFill>
                      <a:prstDash val="solid"/>
                      <a:round/>
                      <a:headEnd type="none" w="med" len="med"/>
                      <a:tailEnd type="none" w="med" len="med"/>
                    </a:lnB>
                    <a:solidFill>
                      <a:srgbClr val="7F7F7F"/>
                    </a:solidFill>
                  </a:tcPr>
                </a:tc>
                <a:tc>
                  <a:txBody>
                    <a:bodyPr/>
                    <a:lstStyle/>
                    <a:p>
                      <a:pPr algn="ctr" rtl="1" fontAlgn="ctr"/>
                      <a:r>
                        <a:rPr lang="fa-IR" sz="1400" b="1" i="0" u="none" strike="noStrike" dirty="0">
                          <a:solidFill>
                            <a:srgbClr val="FFFFFF"/>
                          </a:solidFill>
                          <a:effectLst/>
                          <a:latin typeface="IPT Nazanin" panose="00000400000000000000" pitchFamily="2" charset="2"/>
                          <a:cs typeface="B Nazanin" panose="00000400000000000000" pitchFamily="2" charset="-78"/>
                        </a:rPr>
                        <a:t>قیمت(ریال)</a:t>
                      </a:r>
                    </a:p>
                  </a:txBody>
                  <a:tcPr marL="9525" marR="9525" marT="9525" marB="0" anchor="ctr">
                    <a:lnL>
                      <a:noFill/>
                    </a:lnL>
                    <a:lnR>
                      <a:noFill/>
                    </a:lnR>
                    <a:lnT w="19050" cap="flat" cmpd="sng" algn="ctr">
                      <a:solidFill>
                        <a:srgbClr val="404040"/>
                      </a:solidFill>
                      <a:prstDash val="solid"/>
                      <a:round/>
                      <a:headEnd type="none" w="med" len="med"/>
                      <a:tailEnd type="none" w="med" len="med"/>
                    </a:lnT>
                    <a:lnB w="19050" cap="flat" cmpd="sng" algn="ctr">
                      <a:solidFill>
                        <a:srgbClr val="404040"/>
                      </a:solidFill>
                      <a:prstDash val="solid"/>
                      <a:round/>
                      <a:headEnd type="none" w="med" len="med"/>
                      <a:tailEnd type="none" w="med" len="med"/>
                    </a:lnB>
                    <a:solidFill>
                      <a:srgbClr val="7F7F7F"/>
                    </a:solidFill>
                  </a:tcPr>
                </a:tc>
                <a:tc>
                  <a:txBody>
                    <a:bodyPr/>
                    <a:lstStyle/>
                    <a:p>
                      <a:pPr algn="ctr" rtl="1" fontAlgn="ctr"/>
                      <a:r>
                        <a:rPr lang="en-US" sz="1200" b="1" i="0" u="none" strike="noStrike" dirty="0">
                          <a:solidFill>
                            <a:srgbClr val="FFFFFF"/>
                          </a:solidFill>
                          <a:effectLst/>
                          <a:latin typeface="+mn-lt"/>
                          <a:cs typeface="IRANSansFaNum" panose="020B0506030804020204" pitchFamily="34" charset="-78"/>
                        </a:rPr>
                        <a:t>P/E</a:t>
                      </a:r>
                    </a:p>
                  </a:txBody>
                  <a:tcPr marL="9525" marR="9525" marT="9525" marB="0" anchor="ctr">
                    <a:lnL>
                      <a:noFill/>
                    </a:lnL>
                    <a:lnR>
                      <a:noFill/>
                    </a:lnR>
                    <a:lnT w="19050" cap="flat" cmpd="sng" algn="ctr">
                      <a:solidFill>
                        <a:srgbClr val="404040"/>
                      </a:solidFill>
                      <a:prstDash val="solid"/>
                      <a:round/>
                      <a:headEnd type="none" w="med" len="med"/>
                      <a:tailEnd type="none" w="med" len="med"/>
                    </a:lnT>
                    <a:lnB w="19050" cap="flat" cmpd="sng" algn="ctr">
                      <a:solidFill>
                        <a:srgbClr val="404040"/>
                      </a:solidFill>
                      <a:prstDash val="solid"/>
                      <a:round/>
                      <a:headEnd type="none" w="med" len="med"/>
                      <a:tailEnd type="none" w="med" len="med"/>
                    </a:lnB>
                    <a:solidFill>
                      <a:srgbClr val="7F7F7F"/>
                    </a:solidFill>
                  </a:tcPr>
                </a:tc>
                <a:extLst>
                  <a:ext uri="{0D108BD9-81ED-4DB2-BD59-A6C34878D82A}">
                    <a16:rowId xmlns:a16="http://schemas.microsoft.com/office/drawing/2014/main" val="3936506627"/>
                  </a:ext>
                </a:extLst>
              </a:tr>
              <a:tr h="410286">
                <a:tc vMerge="1">
                  <a:txBody>
                    <a:bodyPr/>
                    <a:lstStyle/>
                    <a:p>
                      <a:endParaRPr lang="en-US"/>
                    </a:p>
                  </a:txBody>
                  <a:tcPr/>
                </a:tc>
                <a:tc>
                  <a:txBody>
                    <a:bodyPr/>
                    <a:lstStyle/>
                    <a:p>
                      <a:pPr marL="0" algn="ctr" defTabSz="914400" rtl="1" eaLnBrk="1" fontAlgn="ctr" latinLnBrk="0" hangingPunct="1"/>
                      <a:r>
                        <a:rPr lang="fa-IR" sz="1400" b="1" i="0" u="none" strike="noStrike" kern="1200" dirty="0">
                          <a:solidFill>
                            <a:srgbClr val="000000"/>
                          </a:solidFill>
                          <a:effectLst/>
                          <a:latin typeface="IPT Nazanin" panose="00000400000000000000" pitchFamily="2" charset="2"/>
                          <a:ea typeface="+mn-ea"/>
                          <a:cs typeface="B Nazanin" panose="00000400000000000000" pitchFamily="2" charset="-78"/>
                        </a:rPr>
                        <a:t>شبندر</a:t>
                      </a:r>
                    </a:p>
                  </a:txBody>
                  <a:tcPr marL="9525" marR="9525" marT="9525" marB="0" anchor="ctr">
                    <a:lnL>
                      <a:noFill/>
                    </a:lnL>
                    <a:lnR>
                      <a:noFill/>
                    </a:lnR>
                    <a:lnT w="19050" cap="flat" cmpd="sng" algn="ctr">
                      <a:solidFill>
                        <a:srgbClr val="404040"/>
                      </a:solidFill>
                      <a:prstDash val="solid"/>
                      <a:round/>
                      <a:headEnd type="none" w="med" len="med"/>
                      <a:tailEnd type="none" w="med" len="med"/>
                    </a:lnT>
                    <a:lnB>
                      <a:noFill/>
                    </a:lnB>
                  </a:tcPr>
                </a:tc>
                <a:tc>
                  <a:txBody>
                    <a:bodyPr/>
                    <a:lstStyle/>
                    <a:p>
                      <a:pPr algn="ctr" rtl="1" fontAlgn="ctr"/>
                      <a:r>
                        <a:rPr lang="fa-IR" sz="1400" b="0" i="0" u="none" strike="noStrike" kern="1200" dirty="0">
                          <a:solidFill>
                            <a:srgbClr val="000000"/>
                          </a:solidFill>
                          <a:effectLst/>
                          <a:latin typeface="IPT Nazanin" panose="00000400000000000000" pitchFamily="2" charset="2"/>
                          <a:ea typeface="+mn-ea"/>
                          <a:cs typeface="B Nazanin" panose="00000400000000000000" pitchFamily="2" charset="-78"/>
                        </a:rPr>
                        <a:t>9,630</a:t>
                      </a:r>
                      <a:endParaRPr lang="en-US" sz="1400" b="0" i="0" u="none" strike="noStrike" kern="1200" dirty="0">
                        <a:solidFill>
                          <a:srgbClr val="000000"/>
                        </a:solidFill>
                        <a:effectLst/>
                        <a:latin typeface="IPT Nazanin" panose="00000400000000000000" pitchFamily="2" charset="2"/>
                        <a:ea typeface="+mn-ea"/>
                        <a:cs typeface="B Nazanin" panose="00000400000000000000" pitchFamily="2" charset="-78"/>
                      </a:endParaRPr>
                    </a:p>
                  </a:txBody>
                  <a:tcPr marL="9525" marR="9525" marT="9525" marB="0" anchor="ctr">
                    <a:lnL>
                      <a:noFill/>
                    </a:lnL>
                    <a:lnR>
                      <a:noFill/>
                    </a:lnR>
                    <a:lnT w="19050" cap="flat" cmpd="sng" algn="ctr">
                      <a:solidFill>
                        <a:srgbClr val="404040"/>
                      </a:solidFill>
                      <a:prstDash val="solid"/>
                      <a:round/>
                      <a:headEnd type="none" w="med" len="med"/>
                      <a:tailEnd type="none" w="med" len="med"/>
                    </a:lnT>
                    <a:lnB>
                      <a:noFill/>
                    </a:lnB>
                  </a:tcPr>
                </a:tc>
                <a:tc>
                  <a:txBody>
                    <a:bodyPr/>
                    <a:lstStyle/>
                    <a:p>
                      <a:pPr algn="ctr" rtl="1" fontAlgn="ctr"/>
                      <a:r>
                        <a:rPr lang="fa-IR" sz="1400" b="0" i="0" u="none" strike="noStrike" dirty="0">
                          <a:solidFill>
                            <a:srgbClr val="000000"/>
                          </a:solidFill>
                          <a:effectLst/>
                          <a:latin typeface="IPT Nazanin" panose="00000400000000000000" pitchFamily="2" charset="2"/>
                          <a:cs typeface="B Nazanin" panose="00000400000000000000" pitchFamily="2" charset="-78"/>
                        </a:rPr>
                        <a:t>3.5</a:t>
                      </a:r>
                      <a:endParaRPr lang="en-US" sz="1400" b="0" i="0" u="none" strike="noStrike" dirty="0">
                        <a:solidFill>
                          <a:srgbClr val="000000"/>
                        </a:solidFill>
                        <a:effectLst/>
                        <a:latin typeface="IPT Nazanin" panose="00000400000000000000" pitchFamily="2" charset="2"/>
                        <a:cs typeface="B Nazanin" panose="00000400000000000000" pitchFamily="2" charset="-78"/>
                      </a:endParaRPr>
                    </a:p>
                  </a:txBody>
                  <a:tcPr marL="9525" marR="9525" marT="9525" marB="0" anchor="ctr">
                    <a:lnL>
                      <a:noFill/>
                    </a:lnL>
                    <a:lnR>
                      <a:noFill/>
                    </a:lnR>
                    <a:lnT w="19050" cap="flat" cmpd="sng" algn="ctr">
                      <a:solidFill>
                        <a:srgbClr val="404040"/>
                      </a:solidFill>
                      <a:prstDash val="solid"/>
                      <a:round/>
                      <a:headEnd type="none" w="med" len="med"/>
                      <a:tailEnd type="none" w="med" len="med"/>
                    </a:lnT>
                    <a:lnB>
                      <a:noFill/>
                    </a:lnB>
                  </a:tcPr>
                </a:tc>
                <a:extLst>
                  <a:ext uri="{0D108BD9-81ED-4DB2-BD59-A6C34878D82A}">
                    <a16:rowId xmlns:a16="http://schemas.microsoft.com/office/drawing/2014/main" val="4038984619"/>
                  </a:ext>
                </a:extLst>
              </a:tr>
              <a:tr h="336077">
                <a:tc vMerge="1">
                  <a:txBody>
                    <a:bodyPr/>
                    <a:lstStyle/>
                    <a:p>
                      <a:endParaRPr lang="en-US"/>
                    </a:p>
                  </a:txBody>
                  <a:tcPr/>
                </a:tc>
                <a:tc>
                  <a:txBody>
                    <a:bodyPr/>
                    <a:lstStyle/>
                    <a:p>
                      <a:pPr marL="0" algn="ctr" defTabSz="914400" rtl="1" eaLnBrk="1" fontAlgn="ctr" latinLnBrk="0" hangingPunct="1"/>
                      <a:r>
                        <a:rPr lang="fa-IR" sz="1400" b="1" i="0" u="none" strike="noStrike" kern="1200" dirty="0">
                          <a:solidFill>
                            <a:srgbClr val="000000"/>
                          </a:solidFill>
                          <a:effectLst/>
                          <a:latin typeface="IPT Nazanin" panose="00000400000000000000" pitchFamily="2" charset="2"/>
                          <a:ea typeface="+mn-ea"/>
                          <a:cs typeface="B Nazanin" panose="00000400000000000000" pitchFamily="2" charset="-78"/>
                        </a:rPr>
                        <a:t>شاوان</a:t>
                      </a:r>
                    </a:p>
                  </a:txBody>
                  <a:tcPr marL="9525" marR="9525" marT="9525" marB="0" anchor="ctr">
                    <a:lnL>
                      <a:noFill/>
                    </a:lnL>
                    <a:lnR>
                      <a:noFill/>
                    </a:lnR>
                    <a:lnT>
                      <a:noFill/>
                    </a:lnT>
                    <a:lnB>
                      <a:noFill/>
                    </a:lnB>
                    <a:solidFill>
                      <a:srgbClr val="F2F2F2"/>
                    </a:solidFill>
                  </a:tcPr>
                </a:tc>
                <a:tc>
                  <a:txBody>
                    <a:bodyPr/>
                    <a:lstStyle/>
                    <a:p>
                      <a:pPr algn="ctr" rtl="1" fontAlgn="ctr"/>
                      <a:r>
                        <a:rPr lang="fa-IR" sz="1400" b="0" i="0" u="none" strike="noStrike" kern="1200" dirty="0">
                          <a:solidFill>
                            <a:srgbClr val="000000"/>
                          </a:solidFill>
                          <a:effectLst/>
                          <a:latin typeface="IPT Nazanin" panose="00000400000000000000" pitchFamily="2" charset="2"/>
                          <a:ea typeface="+mn-ea"/>
                          <a:cs typeface="B Nazanin" panose="00000400000000000000" pitchFamily="2" charset="-78"/>
                        </a:rPr>
                        <a:t>21,900</a:t>
                      </a:r>
                      <a:endParaRPr lang="en-US" sz="1400" b="0" i="0" u="none" strike="noStrike" kern="1200" dirty="0">
                        <a:solidFill>
                          <a:srgbClr val="000000"/>
                        </a:solidFill>
                        <a:effectLst/>
                        <a:latin typeface="IPT Nazanin" panose="00000400000000000000" pitchFamily="2" charset="2"/>
                        <a:ea typeface="+mn-ea"/>
                        <a:cs typeface="B Nazanin" panose="00000400000000000000" pitchFamily="2" charset="-78"/>
                      </a:endParaRPr>
                    </a:p>
                  </a:txBody>
                  <a:tcPr marL="9525" marR="9525" marT="9525" marB="0" anchor="ctr">
                    <a:lnL>
                      <a:noFill/>
                    </a:lnL>
                    <a:lnR>
                      <a:noFill/>
                    </a:lnR>
                    <a:lnT>
                      <a:noFill/>
                    </a:lnT>
                    <a:lnB>
                      <a:noFill/>
                    </a:lnB>
                    <a:solidFill>
                      <a:srgbClr val="F2F2F2"/>
                    </a:solidFill>
                  </a:tcPr>
                </a:tc>
                <a:tc>
                  <a:txBody>
                    <a:bodyPr/>
                    <a:lstStyle/>
                    <a:p>
                      <a:pPr algn="ctr" rtl="1" fontAlgn="ctr"/>
                      <a:r>
                        <a:rPr lang="fa-IR" sz="1400" b="0" i="0" u="none" strike="noStrike" dirty="0">
                          <a:solidFill>
                            <a:srgbClr val="000000"/>
                          </a:solidFill>
                          <a:effectLst/>
                          <a:latin typeface="IPT Nazanin" panose="00000400000000000000" pitchFamily="2" charset="2"/>
                          <a:cs typeface="B Nazanin" panose="00000400000000000000" pitchFamily="2" charset="-78"/>
                        </a:rPr>
                        <a:t>3.6</a:t>
                      </a:r>
                      <a:endParaRPr lang="en-US" sz="1400" b="0" i="0" u="none" strike="noStrike" dirty="0">
                        <a:solidFill>
                          <a:srgbClr val="000000"/>
                        </a:solidFill>
                        <a:effectLst/>
                        <a:latin typeface="IPT Nazanin" panose="00000400000000000000" pitchFamily="2" charset="2"/>
                        <a:cs typeface="B Nazanin" panose="00000400000000000000" pitchFamily="2" charset="-78"/>
                      </a:endParaRPr>
                    </a:p>
                  </a:txBody>
                  <a:tcPr marL="9525" marR="9525" marT="9525" marB="0" anchor="ctr">
                    <a:lnL>
                      <a:noFill/>
                    </a:lnL>
                    <a:lnR>
                      <a:noFill/>
                    </a:lnR>
                    <a:lnT>
                      <a:noFill/>
                    </a:lnT>
                    <a:lnB>
                      <a:noFill/>
                    </a:lnB>
                    <a:solidFill>
                      <a:srgbClr val="F2F2F2"/>
                    </a:solidFill>
                  </a:tcPr>
                </a:tc>
                <a:extLst>
                  <a:ext uri="{0D108BD9-81ED-4DB2-BD59-A6C34878D82A}">
                    <a16:rowId xmlns:a16="http://schemas.microsoft.com/office/drawing/2014/main" val="1002336647"/>
                  </a:ext>
                </a:extLst>
              </a:tr>
              <a:tr h="336077">
                <a:tc vMerge="1">
                  <a:txBody>
                    <a:bodyPr/>
                    <a:lstStyle/>
                    <a:p>
                      <a:endParaRPr lang="en-US"/>
                    </a:p>
                  </a:txBody>
                  <a:tcPr/>
                </a:tc>
                <a:tc>
                  <a:txBody>
                    <a:bodyPr/>
                    <a:lstStyle/>
                    <a:p>
                      <a:pPr marL="0" algn="ctr" defTabSz="914400" rtl="1" eaLnBrk="1" fontAlgn="ctr" latinLnBrk="0" hangingPunct="1"/>
                      <a:r>
                        <a:rPr lang="fa-IR" sz="1400" b="1" i="0" u="none" strike="noStrike" kern="1200" dirty="0">
                          <a:solidFill>
                            <a:srgbClr val="000000"/>
                          </a:solidFill>
                          <a:effectLst/>
                          <a:latin typeface="IPT Nazanin" panose="00000400000000000000" pitchFamily="2" charset="2"/>
                          <a:ea typeface="+mn-ea"/>
                          <a:cs typeface="B Nazanin" panose="00000400000000000000" pitchFamily="2" charset="-78"/>
                        </a:rPr>
                        <a:t>شپنا</a:t>
                      </a:r>
                    </a:p>
                  </a:txBody>
                  <a:tcPr marL="9525" marR="9525" marT="9525" marB="0" anchor="ctr">
                    <a:lnL>
                      <a:noFill/>
                    </a:lnL>
                    <a:lnR>
                      <a:noFill/>
                    </a:lnR>
                    <a:lnT>
                      <a:noFill/>
                    </a:lnT>
                    <a:lnB>
                      <a:noFill/>
                    </a:lnB>
                  </a:tcPr>
                </a:tc>
                <a:tc>
                  <a:txBody>
                    <a:bodyPr/>
                    <a:lstStyle/>
                    <a:p>
                      <a:pPr algn="ctr" rtl="1" fontAlgn="ctr"/>
                      <a:r>
                        <a:rPr lang="fa-IR" sz="1400" b="0" i="0" u="none" strike="noStrike" kern="1200" dirty="0">
                          <a:solidFill>
                            <a:srgbClr val="000000"/>
                          </a:solidFill>
                          <a:effectLst/>
                          <a:latin typeface="IPT Nazanin" panose="00000400000000000000" pitchFamily="2" charset="2"/>
                          <a:ea typeface="+mn-ea"/>
                          <a:cs typeface="B Nazanin" panose="00000400000000000000" pitchFamily="2" charset="-78"/>
                        </a:rPr>
                        <a:t>7,070</a:t>
                      </a:r>
                      <a:endParaRPr lang="en-US" sz="1400" b="0" i="0" u="none" strike="noStrike" kern="1200" dirty="0">
                        <a:solidFill>
                          <a:srgbClr val="000000"/>
                        </a:solidFill>
                        <a:effectLst/>
                        <a:latin typeface="IPT Nazanin" panose="00000400000000000000" pitchFamily="2" charset="2"/>
                        <a:ea typeface="+mn-ea"/>
                        <a:cs typeface="B Nazanin" panose="00000400000000000000" pitchFamily="2" charset="-78"/>
                      </a:endParaRPr>
                    </a:p>
                  </a:txBody>
                  <a:tcPr marL="9525" marR="9525" marT="9525" marB="0" anchor="ctr">
                    <a:lnL>
                      <a:noFill/>
                    </a:lnL>
                    <a:lnR>
                      <a:noFill/>
                    </a:lnR>
                    <a:lnT>
                      <a:noFill/>
                    </a:lnT>
                    <a:lnB>
                      <a:noFill/>
                    </a:lnB>
                  </a:tcPr>
                </a:tc>
                <a:tc>
                  <a:txBody>
                    <a:bodyPr/>
                    <a:lstStyle/>
                    <a:p>
                      <a:pPr algn="ctr" rtl="1" fontAlgn="ctr"/>
                      <a:r>
                        <a:rPr lang="fa-IR" sz="1400" b="0" i="0" u="none" strike="noStrike" dirty="0">
                          <a:solidFill>
                            <a:srgbClr val="000000"/>
                          </a:solidFill>
                          <a:effectLst/>
                          <a:latin typeface="IPT Nazanin" panose="00000400000000000000" pitchFamily="2" charset="2"/>
                          <a:cs typeface="B Nazanin" panose="00000400000000000000" pitchFamily="2" charset="-78"/>
                        </a:rPr>
                        <a:t>4</a:t>
                      </a:r>
                      <a:endParaRPr lang="en-US" sz="1400" b="0" i="0" u="none" strike="noStrike" dirty="0">
                        <a:solidFill>
                          <a:srgbClr val="000000"/>
                        </a:solidFill>
                        <a:effectLst/>
                        <a:latin typeface="IPT Nazanin" panose="00000400000000000000" pitchFamily="2" charset="2"/>
                        <a:cs typeface="B Nazanin" panose="00000400000000000000" pitchFamily="2" charset="-78"/>
                      </a:endParaRPr>
                    </a:p>
                  </a:txBody>
                  <a:tcPr marL="9525" marR="9525" marT="9525" marB="0" anchor="ctr">
                    <a:lnL>
                      <a:noFill/>
                    </a:lnL>
                    <a:lnR>
                      <a:noFill/>
                    </a:lnR>
                    <a:lnT>
                      <a:noFill/>
                    </a:lnT>
                    <a:lnB>
                      <a:noFill/>
                    </a:lnB>
                  </a:tcPr>
                </a:tc>
                <a:extLst>
                  <a:ext uri="{0D108BD9-81ED-4DB2-BD59-A6C34878D82A}">
                    <a16:rowId xmlns:a16="http://schemas.microsoft.com/office/drawing/2014/main" val="878673960"/>
                  </a:ext>
                </a:extLst>
              </a:tr>
              <a:tr h="336077">
                <a:tc vMerge="1">
                  <a:txBody>
                    <a:bodyPr/>
                    <a:lstStyle/>
                    <a:p>
                      <a:endParaRPr lang="en-US"/>
                    </a:p>
                  </a:txBody>
                  <a:tcPr/>
                </a:tc>
                <a:tc>
                  <a:txBody>
                    <a:bodyPr/>
                    <a:lstStyle/>
                    <a:p>
                      <a:pPr marL="0" algn="ctr" defTabSz="914400" rtl="1" eaLnBrk="1" fontAlgn="ctr" latinLnBrk="0" hangingPunct="1"/>
                      <a:r>
                        <a:rPr lang="fa-IR" sz="1400" b="1" i="0" u="none" strike="noStrike" kern="1200" dirty="0">
                          <a:solidFill>
                            <a:srgbClr val="000000"/>
                          </a:solidFill>
                          <a:effectLst/>
                          <a:latin typeface="IPT Nazanin" panose="00000400000000000000" pitchFamily="2" charset="2"/>
                          <a:ea typeface="+mn-ea"/>
                          <a:cs typeface="B Nazanin" panose="00000400000000000000" pitchFamily="2" charset="-78"/>
                        </a:rPr>
                        <a:t>دشیمی</a:t>
                      </a:r>
                    </a:p>
                  </a:txBody>
                  <a:tcPr marL="9525" marR="9525" marT="9525" marB="0" anchor="ctr">
                    <a:lnL>
                      <a:noFill/>
                    </a:lnL>
                    <a:lnR>
                      <a:noFill/>
                    </a:lnR>
                    <a:lnT>
                      <a:noFill/>
                    </a:lnT>
                    <a:lnB>
                      <a:noFill/>
                    </a:lnB>
                    <a:solidFill>
                      <a:srgbClr val="F2F2F2"/>
                    </a:solidFill>
                  </a:tcPr>
                </a:tc>
                <a:tc>
                  <a:txBody>
                    <a:bodyPr/>
                    <a:lstStyle/>
                    <a:p>
                      <a:pPr algn="ctr" rtl="1" fontAlgn="ctr"/>
                      <a:r>
                        <a:rPr lang="fa-IR" sz="1400" b="0" i="0" u="none" strike="noStrike" kern="1200" dirty="0">
                          <a:solidFill>
                            <a:srgbClr val="000000"/>
                          </a:solidFill>
                          <a:effectLst/>
                          <a:latin typeface="IPT Nazanin" panose="00000400000000000000" pitchFamily="2" charset="2"/>
                          <a:ea typeface="+mn-ea"/>
                          <a:cs typeface="B Nazanin" panose="00000400000000000000" pitchFamily="2" charset="-78"/>
                        </a:rPr>
                        <a:t>12,870</a:t>
                      </a:r>
                      <a:endParaRPr lang="en-US" sz="1400" b="0" i="0" u="none" strike="noStrike" kern="1200" dirty="0">
                        <a:solidFill>
                          <a:srgbClr val="000000"/>
                        </a:solidFill>
                        <a:effectLst/>
                        <a:latin typeface="IPT Nazanin" panose="00000400000000000000" pitchFamily="2" charset="2"/>
                        <a:ea typeface="+mn-ea"/>
                        <a:cs typeface="B Nazanin" panose="00000400000000000000" pitchFamily="2" charset="-78"/>
                      </a:endParaRPr>
                    </a:p>
                  </a:txBody>
                  <a:tcPr marL="9525" marR="9525" marT="9525" marB="0" anchor="ctr">
                    <a:lnL>
                      <a:noFill/>
                    </a:lnL>
                    <a:lnR>
                      <a:noFill/>
                    </a:lnR>
                    <a:lnT>
                      <a:noFill/>
                    </a:lnT>
                    <a:lnB>
                      <a:noFill/>
                    </a:lnB>
                    <a:solidFill>
                      <a:srgbClr val="F2F2F2"/>
                    </a:solidFill>
                  </a:tcPr>
                </a:tc>
                <a:tc>
                  <a:txBody>
                    <a:bodyPr/>
                    <a:lstStyle/>
                    <a:p>
                      <a:pPr algn="ctr" rtl="1" fontAlgn="ctr"/>
                      <a:r>
                        <a:rPr lang="fa-IR" sz="1400" b="0" i="0" u="none" strike="noStrike" dirty="0">
                          <a:solidFill>
                            <a:srgbClr val="000000"/>
                          </a:solidFill>
                          <a:effectLst/>
                          <a:latin typeface="IPT Nazanin" panose="00000400000000000000" pitchFamily="2" charset="2"/>
                          <a:cs typeface="B Nazanin" panose="00000400000000000000" pitchFamily="2" charset="-78"/>
                        </a:rPr>
                        <a:t>4.2</a:t>
                      </a:r>
                      <a:endParaRPr lang="en-US" sz="1400" b="0" i="0" u="none" strike="noStrike" dirty="0">
                        <a:solidFill>
                          <a:srgbClr val="000000"/>
                        </a:solidFill>
                        <a:effectLst/>
                        <a:latin typeface="IPT Nazanin" panose="00000400000000000000" pitchFamily="2" charset="2"/>
                        <a:cs typeface="B Nazanin" panose="00000400000000000000" pitchFamily="2" charset="-78"/>
                      </a:endParaRPr>
                    </a:p>
                  </a:txBody>
                  <a:tcPr marL="9525" marR="9525" marT="9525" marB="0" anchor="ctr">
                    <a:lnL>
                      <a:noFill/>
                    </a:lnL>
                    <a:lnR>
                      <a:noFill/>
                    </a:lnR>
                    <a:lnT>
                      <a:noFill/>
                    </a:lnT>
                    <a:lnB>
                      <a:noFill/>
                    </a:lnB>
                    <a:solidFill>
                      <a:srgbClr val="F2F2F2"/>
                    </a:solidFill>
                  </a:tcPr>
                </a:tc>
                <a:extLst>
                  <a:ext uri="{0D108BD9-81ED-4DB2-BD59-A6C34878D82A}">
                    <a16:rowId xmlns:a16="http://schemas.microsoft.com/office/drawing/2014/main" val="4196160401"/>
                  </a:ext>
                </a:extLst>
              </a:tr>
              <a:tr h="336077">
                <a:tc vMerge="1">
                  <a:txBody>
                    <a:bodyPr/>
                    <a:lstStyle/>
                    <a:p>
                      <a:endParaRPr lang="en-US"/>
                    </a:p>
                  </a:txBody>
                  <a:tcPr/>
                </a:tc>
                <a:tc>
                  <a:txBody>
                    <a:bodyPr/>
                    <a:lstStyle/>
                    <a:p>
                      <a:pPr marL="0" algn="ctr" defTabSz="914400" rtl="1" eaLnBrk="1" fontAlgn="ctr" latinLnBrk="0" hangingPunct="1"/>
                      <a:r>
                        <a:rPr lang="fa-IR" sz="1400" b="1" i="0" u="none" strike="noStrike" kern="1200" dirty="0">
                          <a:solidFill>
                            <a:srgbClr val="000000"/>
                          </a:solidFill>
                          <a:effectLst/>
                          <a:latin typeface="IPT Nazanin" panose="00000400000000000000" pitchFamily="2" charset="2"/>
                          <a:ea typeface="+mn-ea"/>
                          <a:cs typeface="B Nazanin" panose="00000400000000000000" pitchFamily="2" charset="-78"/>
                        </a:rPr>
                        <a:t>شیراز</a:t>
                      </a:r>
                    </a:p>
                  </a:txBody>
                  <a:tcPr marL="9525" marR="9525" marT="9525" marB="0" anchor="ctr">
                    <a:lnL>
                      <a:noFill/>
                    </a:lnL>
                    <a:lnR>
                      <a:noFill/>
                    </a:lnR>
                    <a:lnT>
                      <a:noFill/>
                    </a:lnT>
                    <a:lnB>
                      <a:noFill/>
                    </a:lnB>
                  </a:tcPr>
                </a:tc>
                <a:tc>
                  <a:txBody>
                    <a:bodyPr/>
                    <a:lstStyle/>
                    <a:p>
                      <a:pPr algn="ctr" rtl="1" fontAlgn="ctr"/>
                      <a:r>
                        <a:rPr lang="fa-IR" sz="1400" b="0" i="0" u="none" strike="noStrike" kern="1200" dirty="0">
                          <a:solidFill>
                            <a:srgbClr val="000000"/>
                          </a:solidFill>
                          <a:effectLst/>
                          <a:latin typeface="IPT Nazanin" panose="00000400000000000000" pitchFamily="2" charset="2"/>
                          <a:ea typeface="+mn-ea"/>
                          <a:cs typeface="B Nazanin" panose="00000400000000000000" pitchFamily="2" charset="-78"/>
                        </a:rPr>
                        <a:t>79,260</a:t>
                      </a:r>
                      <a:endParaRPr lang="en-US" sz="1400" b="0" i="0" u="none" strike="noStrike" kern="1200" dirty="0">
                        <a:solidFill>
                          <a:srgbClr val="000000"/>
                        </a:solidFill>
                        <a:effectLst/>
                        <a:latin typeface="IPT Nazanin" panose="00000400000000000000" pitchFamily="2" charset="2"/>
                        <a:ea typeface="+mn-ea"/>
                        <a:cs typeface="B Nazanin" panose="00000400000000000000" pitchFamily="2" charset="-78"/>
                      </a:endParaRPr>
                    </a:p>
                  </a:txBody>
                  <a:tcPr marL="9525" marR="9525" marT="9525" marB="0" anchor="ctr">
                    <a:lnL>
                      <a:noFill/>
                    </a:lnL>
                    <a:lnR>
                      <a:noFill/>
                    </a:lnR>
                    <a:lnT>
                      <a:noFill/>
                    </a:lnT>
                    <a:lnB>
                      <a:noFill/>
                    </a:lnB>
                  </a:tcPr>
                </a:tc>
                <a:tc>
                  <a:txBody>
                    <a:bodyPr/>
                    <a:lstStyle/>
                    <a:p>
                      <a:pPr algn="ctr" rtl="1" fontAlgn="ctr"/>
                      <a:r>
                        <a:rPr lang="fa-IR" sz="1400" b="0" i="0" u="none" strike="noStrike" dirty="0">
                          <a:solidFill>
                            <a:srgbClr val="000000"/>
                          </a:solidFill>
                          <a:effectLst/>
                          <a:latin typeface="IPT Nazanin" panose="00000400000000000000" pitchFamily="2" charset="2"/>
                          <a:cs typeface="B Nazanin" panose="00000400000000000000" pitchFamily="2" charset="-78"/>
                        </a:rPr>
                        <a:t>4.2</a:t>
                      </a:r>
                      <a:endParaRPr lang="en-US" sz="1400" b="0" i="0" u="none" strike="noStrike" dirty="0">
                        <a:solidFill>
                          <a:srgbClr val="000000"/>
                        </a:solidFill>
                        <a:effectLst/>
                        <a:latin typeface="IPT Nazanin" panose="00000400000000000000" pitchFamily="2" charset="2"/>
                        <a:cs typeface="B Nazanin" panose="00000400000000000000" pitchFamily="2" charset="-78"/>
                      </a:endParaRPr>
                    </a:p>
                  </a:txBody>
                  <a:tcPr marL="9525" marR="9525" marT="9525" marB="0" anchor="ctr">
                    <a:lnL>
                      <a:noFill/>
                    </a:lnL>
                    <a:lnR>
                      <a:noFill/>
                    </a:lnR>
                    <a:lnT>
                      <a:noFill/>
                    </a:lnT>
                    <a:lnB>
                      <a:noFill/>
                    </a:lnB>
                  </a:tcPr>
                </a:tc>
                <a:extLst>
                  <a:ext uri="{0D108BD9-81ED-4DB2-BD59-A6C34878D82A}">
                    <a16:rowId xmlns:a16="http://schemas.microsoft.com/office/drawing/2014/main" val="3675531213"/>
                  </a:ext>
                </a:extLst>
              </a:tr>
            </a:tbl>
          </a:graphicData>
        </a:graphic>
      </p:graphicFrame>
      <p:graphicFrame>
        <p:nvGraphicFramePr>
          <p:cNvPr id="15" name="Table 14">
            <a:extLst>
              <a:ext uri="{FF2B5EF4-FFF2-40B4-BE49-F238E27FC236}">
                <a16:creationId xmlns:a16="http://schemas.microsoft.com/office/drawing/2014/main" id="{605F10DF-4997-283C-559B-56AEAC5BA91B}"/>
              </a:ext>
            </a:extLst>
          </p:cNvPr>
          <p:cNvGraphicFramePr>
            <a:graphicFrameLocks noGrp="1"/>
          </p:cNvGraphicFramePr>
          <p:nvPr>
            <p:extLst>
              <p:ext uri="{D42A27DB-BD31-4B8C-83A1-F6EECF244321}">
                <p14:modId xmlns:p14="http://schemas.microsoft.com/office/powerpoint/2010/main" val="3767597040"/>
              </p:ext>
            </p:extLst>
          </p:nvPr>
        </p:nvGraphicFramePr>
        <p:xfrm>
          <a:off x="1990165" y="3912846"/>
          <a:ext cx="3119042" cy="2496312"/>
        </p:xfrm>
        <a:graphic>
          <a:graphicData uri="http://schemas.openxmlformats.org/drawingml/2006/table">
            <a:tbl>
              <a:tblPr rtl="1"/>
              <a:tblGrid>
                <a:gridCol w="662451">
                  <a:extLst>
                    <a:ext uri="{9D8B030D-6E8A-4147-A177-3AD203B41FA5}">
                      <a16:colId xmlns:a16="http://schemas.microsoft.com/office/drawing/2014/main" val="1719939238"/>
                    </a:ext>
                  </a:extLst>
                </a:gridCol>
                <a:gridCol w="897070">
                  <a:extLst>
                    <a:ext uri="{9D8B030D-6E8A-4147-A177-3AD203B41FA5}">
                      <a16:colId xmlns:a16="http://schemas.microsoft.com/office/drawing/2014/main" val="785685969"/>
                    </a:ext>
                  </a:extLst>
                </a:gridCol>
                <a:gridCol w="897070">
                  <a:extLst>
                    <a:ext uri="{9D8B030D-6E8A-4147-A177-3AD203B41FA5}">
                      <a16:colId xmlns:a16="http://schemas.microsoft.com/office/drawing/2014/main" val="253381134"/>
                    </a:ext>
                  </a:extLst>
                </a:gridCol>
                <a:gridCol w="662451">
                  <a:extLst>
                    <a:ext uri="{9D8B030D-6E8A-4147-A177-3AD203B41FA5}">
                      <a16:colId xmlns:a16="http://schemas.microsoft.com/office/drawing/2014/main" val="337565237"/>
                    </a:ext>
                  </a:extLst>
                </a:gridCol>
              </a:tblGrid>
              <a:tr h="576072">
                <a:tc rowSpan="6">
                  <a:txBody>
                    <a:bodyPr/>
                    <a:lstStyle/>
                    <a:p>
                      <a:pPr algn="ctr" rtl="1" fontAlgn="ctr"/>
                      <a:r>
                        <a:rPr lang="fa-IR" sz="1400" b="0" i="0" u="none" strike="noStrike" dirty="0">
                          <a:solidFill>
                            <a:srgbClr val="00B050"/>
                          </a:solidFill>
                          <a:effectLst/>
                          <a:latin typeface="IPT Nazanin" panose="00000400000000000000" pitchFamily="2" charset="2"/>
                          <a:cs typeface="IRANSansFaNum Black" panose="020B0506030804020204" pitchFamily="34" charset="-78"/>
                        </a:rPr>
                        <a:t>نمادهای با کمترین</a:t>
                      </a:r>
                      <a:r>
                        <a:rPr lang="en-US" sz="1400" b="0" i="0" u="none" strike="noStrike" dirty="0">
                          <a:solidFill>
                            <a:srgbClr val="00B050"/>
                          </a:solidFill>
                          <a:effectLst/>
                          <a:latin typeface="IPT Nazanin" panose="00000400000000000000" pitchFamily="2" charset="2"/>
                          <a:cs typeface="IRANSansFaNum Black" panose="020B0506030804020204" pitchFamily="34" charset="-78"/>
                        </a:rPr>
                        <a:t> </a:t>
                      </a:r>
                      <a:r>
                        <a:rPr lang="fa-IR" sz="1400" b="0" i="0" u="none" strike="noStrike" dirty="0">
                          <a:solidFill>
                            <a:srgbClr val="00B050"/>
                          </a:solidFill>
                          <a:effectLst/>
                          <a:latin typeface="IPT Nazanin" panose="00000400000000000000" pitchFamily="2" charset="2"/>
                          <a:cs typeface="IRANSansFaNum Black" panose="020B0506030804020204" pitchFamily="34" charset="-78"/>
                        </a:rPr>
                        <a:t> </a:t>
                      </a:r>
                      <a:r>
                        <a:rPr lang="en-US" sz="1400" b="0" i="0" u="none" strike="noStrike" dirty="0">
                          <a:solidFill>
                            <a:srgbClr val="00B050"/>
                          </a:solidFill>
                          <a:effectLst/>
                          <a:latin typeface="+mn-lt"/>
                          <a:cs typeface="IRANSansFaNum Black" panose="020B0506030804020204" pitchFamily="34" charset="-78"/>
                        </a:rPr>
                        <a:t>P/NAV</a:t>
                      </a:r>
                      <a:endParaRPr lang="en-US" sz="1400" b="0" i="0" u="none" strike="noStrike" dirty="0">
                        <a:solidFill>
                          <a:srgbClr val="00B050"/>
                        </a:solidFill>
                        <a:effectLst/>
                        <a:latin typeface="IPT Nazanin" panose="00000400000000000000" pitchFamily="2" charset="2"/>
                        <a:cs typeface="IRANSansFaNum Black" panose="020B0506030804020204" pitchFamily="34" charset="-78"/>
                      </a:endParaRPr>
                    </a:p>
                  </a:txBody>
                  <a:tcPr marL="9525" marR="9525" marT="9525" marB="0" vert="vert270" anchor="ctr">
                    <a:lnL>
                      <a:noFill/>
                    </a:lnL>
                    <a:lnR>
                      <a:noFill/>
                    </a:lnR>
                    <a:lnT>
                      <a:noFill/>
                    </a:lnT>
                    <a:lnB>
                      <a:noFill/>
                    </a:lnB>
                  </a:tcPr>
                </a:tc>
                <a:tc>
                  <a:txBody>
                    <a:bodyPr/>
                    <a:lstStyle/>
                    <a:p>
                      <a:pPr algn="ctr" rtl="1" fontAlgn="ctr"/>
                      <a:r>
                        <a:rPr lang="fa-IR" sz="1400" b="1" i="0" u="none" strike="noStrike" dirty="0">
                          <a:solidFill>
                            <a:srgbClr val="FFFFFF"/>
                          </a:solidFill>
                          <a:effectLst/>
                          <a:latin typeface="IPT Nazanin" panose="00000400000000000000" pitchFamily="2" charset="2"/>
                          <a:cs typeface="B Nazanin" panose="00000400000000000000" pitchFamily="2" charset="-78"/>
                        </a:rPr>
                        <a:t>نماد</a:t>
                      </a:r>
                      <a:endParaRPr lang="fa-IR" sz="1000" b="1" i="0" u="none" strike="noStrike" dirty="0">
                        <a:solidFill>
                          <a:srgbClr val="FFFFFF"/>
                        </a:solidFill>
                        <a:effectLst/>
                        <a:latin typeface="IPT Nazanin" panose="00000400000000000000" pitchFamily="2" charset="2"/>
                        <a:cs typeface="B Nazanin" panose="00000400000000000000" pitchFamily="2" charset="-78"/>
                      </a:endParaRPr>
                    </a:p>
                  </a:txBody>
                  <a:tcPr marL="9525" marR="9525" marT="9525" marB="0" anchor="ctr">
                    <a:lnL>
                      <a:noFill/>
                    </a:lnL>
                    <a:lnR>
                      <a:noFill/>
                    </a:lnR>
                    <a:lnT w="19050" cap="flat" cmpd="sng" algn="ctr">
                      <a:solidFill>
                        <a:srgbClr val="404040"/>
                      </a:solidFill>
                      <a:prstDash val="solid"/>
                      <a:round/>
                      <a:headEnd type="none" w="med" len="med"/>
                      <a:tailEnd type="none" w="med" len="med"/>
                    </a:lnT>
                    <a:lnB w="19050" cap="flat" cmpd="sng" algn="ctr">
                      <a:solidFill>
                        <a:srgbClr val="404040"/>
                      </a:solidFill>
                      <a:prstDash val="solid"/>
                      <a:round/>
                      <a:headEnd type="none" w="med" len="med"/>
                      <a:tailEnd type="none" w="med" len="med"/>
                    </a:lnB>
                    <a:solidFill>
                      <a:srgbClr val="7F7F7F"/>
                    </a:solidFill>
                  </a:tcPr>
                </a:tc>
                <a:tc>
                  <a:txBody>
                    <a:bodyPr/>
                    <a:lstStyle/>
                    <a:p>
                      <a:pPr algn="ctr" rtl="1" fontAlgn="ctr"/>
                      <a:r>
                        <a:rPr lang="fa-IR" sz="1200" b="1" i="0" u="none" strike="noStrike" dirty="0">
                          <a:solidFill>
                            <a:srgbClr val="FFFFFF"/>
                          </a:solidFill>
                          <a:effectLst/>
                          <a:latin typeface="IPT Nazanin" panose="00000400000000000000" pitchFamily="2" charset="2"/>
                          <a:cs typeface="B Nazanin" panose="00000400000000000000" pitchFamily="2" charset="-78"/>
                        </a:rPr>
                        <a:t>قیمت(ریال)</a:t>
                      </a:r>
                    </a:p>
                  </a:txBody>
                  <a:tcPr marL="9525" marR="9525" marT="9525" marB="0" anchor="ctr">
                    <a:lnL>
                      <a:noFill/>
                    </a:lnL>
                    <a:lnR>
                      <a:noFill/>
                    </a:lnR>
                    <a:lnT w="19050" cap="flat" cmpd="sng" algn="ctr">
                      <a:solidFill>
                        <a:srgbClr val="404040"/>
                      </a:solidFill>
                      <a:prstDash val="solid"/>
                      <a:round/>
                      <a:headEnd type="none" w="med" len="med"/>
                      <a:tailEnd type="none" w="med" len="med"/>
                    </a:lnT>
                    <a:lnB w="19050" cap="flat" cmpd="sng" algn="ctr">
                      <a:solidFill>
                        <a:srgbClr val="404040"/>
                      </a:solidFill>
                      <a:prstDash val="solid"/>
                      <a:round/>
                      <a:headEnd type="none" w="med" len="med"/>
                      <a:tailEnd type="none" w="med" len="med"/>
                    </a:lnB>
                    <a:solidFill>
                      <a:srgbClr val="7F7F7F"/>
                    </a:solidFill>
                  </a:tcPr>
                </a:tc>
                <a:tc>
                  <a:txBody>
                    <a:bodyPr/>
                    <a:lstStyle/>
                    <a:p>
                      <a:pPr algn="ctr" rtl="1" fontAlgn="ctr"/>
                      <a:r>
                        <a:rPr lang="en-US" sz="1100" b="1" i="0" u="none" strike="noStrike" dirty="0">
                          <a:solidFill>
                            <a:srgbClr val="FFFFFF"/>
                          </a:solidFill>
                          <a:effectLst/>
                          <a:latin typeface="+mn-lt"/>
                          <a:cs typeface="IRANSansFaNum" panose="020B0506030804020204" pitchFamily="34" charset="-78"/>
                        </a:rPr>
                        <a:t>P/NAV</a:t>
                      </a:r>
                    </a:p>
                  </a:txBody>
                  <a:tcPr marL="9525" marR="9525" marT="9525" marB="0" anchor="ctr">
                    <a:lnL>
                      <a:noFill/>
                    </a:lnL>
                    <a:lnR>
                      <a:noFill/>
                    </a:lnR>
                    <a:lnT w="19050" cap="flat" cmpd="sng" algn="ctr">
                      <a:solidFill>
                        <a:srgbClr val="404040"/>
                      </a:solidFill>
                      <a:prstDash val="solid"/>
                      <a:round/>
                      <a:headEnd type="none" w="med" len="med"/>
                      <a:tailEnd type="none" w="med" len="med"/>
                    </a:lnT>
                    <a:lnB w="19050" cap="flat" cmpd="sng" algn="ctr">
                      <a:solidFill>
                        <a:srgbClr val="404040"/>
                      </a:solidFill>
                      <a:prstDash val="solid"/>
                      <a:round/>
                      <a:headEnd type="none" w="med" len="med"/>
                      <a:tailEnd type="none" w="med" len="med"/>
                    </a:lnB>
                    <a:solidFill>
                      <a:srgbClr val="7F7F7F"/>
                    </a:solidFill>
                  </a:tcPr>
                </a:tc>
                <a:extLst>
                  <a:ext uri="{0D108BD9-81ED-4DB2-BD59-A6C34878D82A}">
                    <a16:rowId xmlns:a16="http://schemas.microsoft.com/office/drawing/2014/main" val="1503433541"/>
                  </a:ext>
                </a:extLst>
              </a:tr>
              <a:tr h="384048">
                <a:tc vMerge="1">
                  <a:txBody>
                    <a:bodyPr/>
                    <a:lstStyle/>
                    <a:p>
                      <a:endParaRPr lang="en-US"/>
                    </a:p>
                  </a:txBody>
                  <a:tcPr/>
                </a:tc>
                <a:tc>
                  <a:txBody>
                    <a:bodyPr/>
                    <a:lstStyle/>
                    <a:p>
                      <a:pPr marL="0" algn="ctr" defTabSz="914400" rtl="1" eaLnBrk="1" fontAlgn="ctr" latinLnBrk="0" hangingPunct="1"/>
                      <a:r>
                        <a:rPr lang="fa-IR" sz="1400" b="1" i="0" u="none" strike="noStrike" kern="1200" dirty="0">
                          <a:solidFill>
                            <a:srgbClr val="000000"/>
                          </a:solidFill>
                          <a:effectLst/>
                          <a:latin typeface="IPT Nazanin" panose="00000400000000000000" pitchFamily="2" charset="2"/>
                          <a:ea typeface="+mn-ea"/>
                          <a:cs typeface="B Nazanin" panose="00000400000000000000" pitchFamily="2" charset="-78"/>
                        </a:rPr>
                        <a:t>وخارزم</a:t>
                      </a:r>
                    </a:p>
                  </a:txBody>
                  <a:tcPr marL="9525" marR="9525" marT="9525" marB="0" anchor="ctr">
                    <a:lnL>
                      <a:noFill/>
                    </a:lnL>
                    <a:lnR>
                      <a:noFill/>
                    </a:lnR>
                    <a:lnT w="19050" cap="flat" cmpd="sng" algn="ctr">
                      <a:solidFill>
                        <a:srgbClr val="404040"/>
                      </a:solidFill>
                      <a:prstDash val="solid"/>
                      <a:round/>
                      <a:headEnd type="none" w="med" len="med"/>
                      <a:tailEnd type="none" w="med" len="med"/>
                    </a:lnT>
                    <a:lnB>
                      <a:noFill/>
                    </a:lnB>
                  </a:tcPr>
                </a:tc>
                <a:tc>
                  <a:txBody>
                    <a:bodyPr/>
                    <a:lstStyle/>
                    <a:p>
                      <a:pPr algn="ctr" rtl="1" fontAlgn="ctr"/>
                      <a:r>
                        <a:rPr lang="fa-IR" sz="1400" b="0" i="0" u="none" strike="noStrike" kern="1200" dirty="0">
                          <a:solidFill>
                            <a:srgbClr val="000000"/>
                          </a:solidFill>
                          <a:effectLst/>
                          <a:latin typeface="IPT Nazanin" panose="00000400000000000000" pitchFamily="2" charset="2"/>
                          <a:ea typeface="+mn-ea"/>
                          <a:cs typeface="B Nazanin" panose="00000400000000000000" pitchFamily="2" charset="-78"/>
                        </a:rPr>
                        <a:t>3,589</a:t>
                      </a:r>
                      <a:endParaRPr lang="en-US" sz="1400" b="0" i="0" u="none" strike="noStrike" kern="1200" dirty="0">
                        <a:solidFill>
                          <a:srgbClr val="000000"/>
                        </a:solidFill>
                        <a:effectLst/>
                        <a:latin typeface="IPT Nazanin" panose="00000400000000000000" pitchFamily="2" charset="2"/>
                        <a:ea typeface="+mn-ea"/>
                        <a:cs typeface="B Nazanin" panose="00000400000000000000" pitchFamily="2" charset="-78"/>
                      </a:endParaRPr>
                    </a:p>
                  </a:txBody>
                  <a:tcPr marL="9525" marR="9525" marT="9525" marB="0" anchor="ctr">
                    <a:lnL>
                      <a:noFill/>
                    </a:lnL>
                    <a:lnR>
                      <a:noFill/>
                    </a:lnR>
                    <a:lnT w="19050" cap="flat" cmpd="sng" algn="ctr">
                      <a:solidFill>
                        <a:srgbClr val="404040"/>
                      </a:solidFill>
                      <a:prstDash val="solid"/>
                      <a:round/>
                      <a:headEnd type="none" w="med" len="med"/>
                      <a:tailEnd type="none" w="med" len="med"/>
                    </a:lnT>
                    <a:lnB>
                      <a:noFill/>
                    </a:lnB>
                  </a:tcPr>
                </a:tc>
                <a:tc>
                  <a:txBody>
                    <a:bodyPr/>
                    <a:lstStyle/>
                    <a:p>
                      <a:pPr marL="0" algn="ctr" defTabSz="914400" rtl="1" eaLnBrk="1" fontAlgn="ctr" latinLnBrk="0" hangingPunct="1"/>
                      <a:r>
                        <a:rPr lang="fa-IR" sz="1400" b="0" i="0" u="none" strike="noStrike" kern="1200" dirty="0">
                          <a:solidFill>
                            <a:srgbClr val="000000"/>
                          </a:solidFill>
                          <a:effectLst/>
                          <a:latin typeface="IPT Nazanin" panose="00000400000000000000" pitchFamily="2" charset="2"/>
                          <a:ea typeface="+mn-ea"/>
                          <a:cs typeface="B Nazanin" panose="00000400000000000000" pitchFamily="2" charset="-78"/>
                        </a:rPr>
                        <a:t>23.7</a:t>
                      </a:r>
                      <a:r>
                        <a:rPr lang="en-US" sz="1400" b="0" i="0" u="none" strike="noStrike" kern="1200" dirty="0">
                          <a:solidFill>
                            <a:srgbClr val="000000"/>
                          </a:solidFill>
                          <a:effectLst/>
                          <a:latin typeface="IPT Nazanin" panose="00000400000000000000" pitchFamily="2" charset="2"/>
                          <a:ea typeface="+mn-ea"/>
                          <a:cs typeface="B Nazanin" panose="00000400000000000000" pitchFamily="2" charset="-78"/>
                        </a:rPr>
                        <a:t>%</a:t>
                      </a:r>
                    </a:p>
                  </a:txBody>
                  <a:tcPr marL="9525" marR="9525" marT="9525" marB="0" anchor="ctr">
                    <a:lnL>
                      <a:noFill/>
                    </a:lnL>
                    <a:lnR>
                      <a:noFill/>
                    </a:lnR>
                    <a:lnT w="19050" cap="flat" cmpd="sng" algn="ctr">
                      <a:solidFill>
                        <a:srgbClr val="404040"/>
                      </a:solidFill>
                      <a:prstDash val="solid"/>
                      <a:round/>
                      <a:headEnd type="none" w="med" len="med"/>
                      <a:tailEnd type="none" w="med" len="med"/>
                    </a:lnT>
                    <a:lnB>
                      <a:noFill/>
                    </a:lnB>
                  </a:tcPr>
                </a:tc>
                <a:extLst>
                  <a:ext uri="{0D108BD9-81ED-4DB2-BD59-A6C34878D82A}">
                    <a16:rowId xmlns:a16="http://schemas.microsoft.com/office/drawing/2014/main" val="2978463474"/>
                  </a:ext>
                </a:extLst>
              </a:tr>
              <a:tr h="384048">
                <a:tc vMerge="1">
                  <a:txBody>
                    <a:bodyPr/>
                    <a:lstStyle/>
                    <a:p>
                      <a:endParaRPr lang="en-US"/>
                    </a:p>
                  </a:txBody>
                  <a:tcPr/>
                </a:tc>
                <a:tc>
                  <a:txBody>
                    <a:bodyPr/>
                    <a:lstStyle/>
                    <a:p>
                      <a:pPr marL="0" algn="ctr" defTabSz="914400" rtl="1" eaLnBrk="1" fontAlgn="ctr" latinLnBrk="0" hangingPunct="1"/>
                      <a:r>
                        <a:rPr lang="fa-IR" sz="1400" b="1" i="0" u="none" strike="noStrike" kern="1200" dirty="0">
                          <a:solidFill>
                            <a:srgbClr val="000000"/>
                          </a:solidFill>
                          <a:effectLst/>
                          <a:latin typeface="IPT Nazanin" panose="00000400000000000000" pitchFamily="2" charset="2"/>
                          <a:ea typeface="+mn-ea"/>
                          <a:cs typeface="B Nazanin" panose="00000400000000000000" pitchFamily="2" charset="-78"/>
                        </a:rPr>
                        <a:t>وملی</a:t>
                      </a:r>
                    </a:p>
                  </a:txBody>
                  <a:tcPr marL="9525" marR="9525" marT="9525" marB="0" anchor="ctr">
                    <a:lnL>
                      <a:noFill/>
                    </a:lnL>
                    <a:lnR>
                      <a:noFill/>
                    </a:lnR>
                    <a:lnT>
                      <a:noFill/>
                    </a:lnT>
                    <a:lnB>
                      <a:noFill/>
                    </a:lnB>
                    <a:solidFill>
                      <a:srgbClr val="F2F2F2"/>
                    </a:solidFill>
                  </a:tcPr>
                </a:tc>
                <a:tc>
                  <a:txBody>
                    <a:bodyPr/>
                    <a:lstStyle/>
                    <a:p>
                      <a:pPr algn="ctr" rtl="1" fontAlgn="ctr"/>
                      <a:r>
                        <a:rPr lang="fa-IR" sz="1400" b="0" i="0" u="none" strike="noStrike" kern="1200" dirty="0">
                          <a:solidFill>
                            <a:srgbClr val="000000"/>
                          </a:solidFill>
                          <a:effectLst/>
                          <a:latin typeface="IPT Nazanin" panose="00000400000000000000" pitchFamily="2" charset="2"/>
                          <a:ea typeface="+mn-ea"/>
                          <a:cs typeface="B Nazanin" panose="00000400000000000000" pitchFamily="2" charset="-78"/>
                        </a:rPr>
                        <a:t>102,920</a:t>
                      </a:r>
                      <a:endParaRPr lang="en-US" sz="1400" b="0" i="0" u="none" strike="noStrike" kern="1200" dirty="0">
                        <a:solidFill>
                          <a:srgbClr val="000000"/>
                        </a:solidFill>
                        <a:effectLst/>
                        <a:latin typeface="IPT Nazanin" panose="00000400000000000000" pitchFamily="2" charset="2"/>
                        <a:ea typeface="+mn-ea"/>
                        <a:cs typeface="B Nazanin" panose="00000400000000000000" pitchFamily="2" charset="-78"/>
                      </a:endParaRPr>
                    </a:p>
                  </a:txBody>
                  <a:tcPr marL="9525" marR="9525" marT="9525" marB="0" anchor="ctr">
                    <a:lnL>
                      <a:noFill/>
                    </a:lnL>
                    <a:lnR>
                      <a:noFill/>
                    </a:lnR>
                    <a:lnT>
                      <a:noFill/>
                    </a:lnT>
                    <a:lnB>
                      <a:noFill/>
                    </a:lnB>
                    <a:solidFill>
                      <a:srgbClr val="F2F2F2"/>
                    </a:solidFill>
                  </a:tcPr>
                </a:tc>
                <a:tc>
                  <a:txBody>
                    <a:bodyPr/>
                    <a:lstStyle/>
                    <a:p>
                      <a:pPr marL="0" algn="ctr" defTabSz="914400" rtl="1" eaLnBrk="1" fontAlgn="ctr" latinLnBrk="0" hangingPunct="1"/>
                      <a:r>
                        <a:rPr lang="fa-IR" sz="1400" b="0" i="0" u="none" strike="noStrike" kern="1200" dirty="0">
                          <a:solidFill>
                            <a:srgbClr val="000000"/>
                          </a:solidFill>
                          <a:effectLst/>
                          <a:latin typeface="IPT Nazanin" panose="00000400000000000000" pitchFamily="2" charset="2"/>
                          <a:ea typeface="+mn-ea"/>
                          <a:cs typeface="B Nazanin" panose="00000400000000000000" pitchFamily="2" charset="-78"/>
                        </a:rPr>
                        <a:t>25.4</a:t>
                      </a:r>
                      <a:r>
                        <a:rPr lang="en-US" sz="1400" b="0" i="0" u="none" strike="noStrike" kern="1200" dirty="0">
                          <a:solidFill>
                            <a:srgbClr val="000000"/>
                          </a:solidFill>
                          <a:effectLst/>
                          <a:latin typeface="IPT Nazanin" panose="00000400000000000000" pitchFamily="2" charset="2"/>
                          <a:ea typeface="+mn-ea"/>
                          <a:cs typeface="B Nazanin" panose="00000400000000000000" pitchFamily="2" charset="-78"/>
                        </a:rPr>
                        <a:t>%</a:t>
                      </a:r>
                    </a:p>
                  </a:txBody>
                  <a:tcPr marL="9525" marR="9525" marT="9525" marB="0" anchor="ctr">
                    <a:lnL>
                      <a:noFill/>
                    </a:lnL>
                    <a:lnR>
                      <a:noFill/>
                    </a:lnR>
                    <a:lnT>
                      <a:noFill/>
                    </a:lnT>
                    <a:lnB>
                      <a:noFill/>
                    </a:lnB>
                    <a:solidFill>
                      <a:srgbClr val="F2F2F2"/>
                    </a:solidFill>
                  </a:tcPr>
                </a:tc>
                <a:extLst>
                  <a:ext uri="{0D108BD9-81ED-4DB2-BD59-A6C34878D82A}">
                    <a16:rowId xmlns:a16="http://schemas.microsoft.com/office/drawing/2014/main" val="2145478016"/>
                  </a:ext>
                </a:extLst>
              </a:tr>
              <a:tr h="384048">
                <a:tc vMerge="1">
                  <a:txBody>
                    <a:bodyPr/>
                    <a:lstStyle/>
                    <a:p>
                      <a:endParaRPr lang="en-US"/>
                    </a:p>
                  </a:txBody>
                  <a:tcPr/>
                </a:tc>
                <a:tc>
                  <a:txBody>
                    <a:bodyPr/>
                    <a:lstStyle/>
                    <a:p>
                      <a:pPr marL="0" algn="ctr" defTabSz="914400" rtl="1" eaLnBrk="1" fontAlgn="ctr" latinLnBrk="0" hangingPunct="1"/>
                      <a:r>
                        <a:rPr lang="fa-IR" sz="1400" b="1" i="0" u="none" strike="noStrike" kern="1200" dirty="0">
                          <a:solidFill>
                            <a:srgbClr val="000000"/>
                          </a:solidFill>
                          <a:effectLst/>
                          <a:latin typeface="IPT Nazanin" panose="00000400000000000000" pitchFamily="2" charset="2"/>
                          <a:ea typeface="+mn-ea"/>
                          <a:cs typeface="B Nazanin" panose="00000400000000000000" pitchFamily="2" charset="-78"/>
                        </a:rPr>
                        <a:t>وسپهر</a:t>
                      </a:r>
                    </a:p>
                  </a:txBody>
                  <a:tcPr marL="9525" marR="9525" marT="9525" marB="0" anchor="ctr">
                    <a:lnL>
                      <a:noFill/>
                    </a:lnL>
                    <a:lnR>
                      <a:noFill/>
                    </a:lnR>
                    <a:lnT>
                      <a:noFill/>
                    </a:lnT>
                    <a:lnB>
                      <a:noFill/>
                    </a:lnB>
                  </a:tcPr>
                </a:tc>
                <a:tc>
                  <a:txBody>
                    <a:bodyPr/>
                    <a:lstStyle/>
                    <a:p>
                      <a:pPr algn="ctr" rtl="1" fontAlgn="ctr"/>
                      <a:r>
                        <a:rPr lang="fa-IR" sz="1400" b="0" i="0" u="none" strike="noStrike" kern="1200" dirty="0">
                          <a:solidFill>
                            <a:srgbClr val="000000"/>
                          </a:solidFill>
                          <a:effectLst/>
                          <a:latin typeface="IPT Nazanin" panose="00000400000000000000" pitchFamily="2" charset="2"/>
                          <a:ea typeface="+mn-ea"/>
                          <a:cs typeface="B Nazanin" panose="00000400000000000000" pitchFamily="2" charset="-78"/>
                        </a:rPr>
                        <a:t>7,040</a:t>
                      </a:r>
                      <a:endParaRPr lang="en-US" sz="1400" b="0" i="0" u="none" strike="noStrike" kern="1200" dirty="0">
                        <a:solidFill>
                          <a:srgbClr val="000000"/>
                        </a:solidFill>
                        <a:effectLst/>
                        <a:latin typeface="IPT Nazanin" panose="00000400000000000000" pitchFamily="2" charset="2"/>
                        <a:ea typeface="+mn-ea"/>
                        <a:cs typeface="B Nazanin" panose="00000400000000000000" pitchFamily="2" charset="-78"/>
                      </a:endParaRPr>
                    </a:p>
                  </a:txBody>
                  <a:tcPr marL="9525" marR="9525" marT="9525" marB="0" anchor="ctr">
                    <a:lnL>
                      <a:noFill/>
                    </a:lnL>
                    <a:lnR>
                      <a:noFill/>
                    </a:lnR>
                    <a:lnT>
                      <a:noFill/>
                    </a:lnT>
                    <a:lnB>
                      <a:noFill/>
                    </a:lnB>
                  </a:tcPr>
                </a:tc>
                <a:tc>
                  <a:txBody>
                    <a:bodyPr/>
                    <a:lstStyle/>
                    <a:p>
                      <a:pPr marL="0" algn="ctr" defTabSz="914400" rtl="1" eaLnBrk="1" fontAlgn="ctr" latinLnBrk="0" hangingPunct="1"/>
                      <a:r>
                        <a:rPr lang="fa-IR" sz="1400" b="0" i="0" u="none" strike="noStrike" kern="1200" dirty="0">
                          <a:solidFill>
                            <a:srgbClr val="000000"/>
                          </a:solidFill>
                          <a:effectLst/>
                          <a:latin typeface="IPT Nazanin" panose="00000400000000000000" pitchFamily="2" charset="2"/>
                          <a:ea typeface="+mn-ea"/>
                          <a:cs typeface="B Nazanin" panose="00000400000000000000" pitchFamily="2" charset="-78"/>
                        </a:rPr>
                        <a:t>29.4%</a:t>
                      </a:r>
                      <a:endParaRPr lang="en-US" sz="1400" b="0" i="0" u="none" strike="noStrike" kern="1200" dirty="0">
                        <a:solidFill>
                          <a:srgbClr val="000000"/>
                        </a:solidFill>
                        <a:effectLst/>
                        <a:latin typeface="IPT Nazanin" panose="00000400000000000000" pitchFamily="2" charset="2"/>
                        <a:ea typeface="+mn-ea"/>
                        <a:cs typeface="B Nazanin" panose="00000400000000000000" pitchFamily="2" charset="-78"/>
                      </a:endParaRPr>
                    </a:p>
                  </a:txBody>
                  <a:tcPr marL="9525" marR="9525" marT="9525" marB="0" anchor="ctr">
                    <a:lnL>
                      <a:noFill/>
                    </a:lnL>
                    <a:lnR>
                      <a:noFill/>
                    </a:lnR>
                    <a:lnT>
                      <a:noFill/>
                    </a:lnT>
                    <a:lnB>
                      <a:noFill/>
                    </a:lnB>
                  </a:tcPr>
                </a:tc>
                <a:extLst>
                  <a:ext uri="{0D108BD9-81ED-4DB2-BD59-A6C34878D82A}">
                    <a16:rowId xmlns:a16="http://schemas.microsoft.com/office/drawing/2014/main" val="233069213"/>
                  </a:ext>
                </a:extLst>
              </a:tr>
              <a:tr h="384048">
                <a:tc vMerge="1">
                  <a:txBody>
                    <a:bodyPr/>
                    <a:lstStyle/>
                    <a:p>
                      <a:endParaRPr lang="en-US"/>
                    </a:p>
                  </a:txBody>
                  <a:tcPr/>
                </a:tc>
                <a:tc>
                  <a:txBody>
                    <a:bodyPr/>
                    <a:lstStyle/>
                    <a:p>
                      <a:pPr marL="0" algn="ctr" defTabSz="914400" rtl="1" eaLnBrk="1" fontAlgn="ctr" latinLnBrk="0" hangingPunct="1"/>
                      <a:r>
                        <a:rPr lang="fa-IR" sz="1400" b="1" i="0" u="none" strike="noStrike" kern="1200" dirty="0">
                          <a:solidFill>
                            <a:srgbClr val="000000"/>
                          </a:solidFill>
                          <a:effectLst/>
                          <a:latin typeface="IPT Nazanin" panose="00000400000000000000" pitchFamily="2" charset="2"/>
                          <a:ea typeface="+mn-ea"/>
                          <a:cs typeface="B Nazanin" panose="00000400000000000000" pitchFamily="2" charset="-78"/>
                        </a:rPr>
                        <a:t>پترول</a:t>
                      </a:r>
                    </a:p>
                  </a:txBody>
                  <a:tcPr marL="9525" marR="9525" marT="9525" marB="0" anchor="ctr">
                    <a:lnL>
                      <a:noFill/>
                    </a:lnL>
                    <a:lnR>
                      <a:noFill/>
                    </a:lnR>
                    <a:lnT>
                      <a:noFill/>
                    </a:lnT>
                    <a:lnB>
                      <a:noFill/>
                    </a:lnB>
                    <a:solidFill>
                      <a:srgbClr val="F2F2F2"/>
                    </a:solidFill>
                  </a:tcPr>
                </a:tc>
                <a:tc>
                  <a:txBody>
                    <a:bodyPr/>
                    <a:lstStyle/>
                    <a:p>
                      <a:pPr algn="ctr" rtl="1" fontAlgn="ctr"/>
                      <a:r>
                        <a:rPr lang="fa-IR" sz="1400" b="0" i="0" u="none" strike="noStrike" kern="1200" dirty="0">
                          <a:solidFill>
                            <a:srgbClr val="000000"/>
                          </a:solidFill>
                          <a:effectLst/>
                          <a:latin typeface="IPT Nazanin" panose="00000400000000000000" pitchFamily="2" charset="2"/>
                          <a:ea typeface="+mn-ea"/>
                          <a:cs typeface="B Nazanin" panose="00000400000000000000" pitchFamily="2" charset="-78"/>
                        </a:rPr>
                        <a:t>2,006</a:t>
                      </a:r>
                      <a:endParaRPr lang="en-US" sz="1400" b="0" i="0" u="none" strike="noStrike" kern="1200" dirty="0">
                        <a:solidFill>
                          <a:srgbClr val="000000"/>
                        </a:solidFill>
                        <a:effectLst/>
                        <a:latin typeface="IPT Nazanin" panose="00000400000000000000" pitchFamily="2" charset="2"/>
                        <a:ea typeface="+mn-ea"/>
                        <a:cs typeface="B Nazanin" panose="00000400000000000000" pitchFamily="2" charset="-78"/>
                      </a:endParaRPr>
                    </a:p>
                  </a:txBody>
                  <a:tcPr marL="9525" marR="9525" marT="9525" marB="0" anchor="ctr">
                    <a:lnL>
                      <a:noFill/>
                    </a:lnL>
                    <a:lnR>
                      <a:noFill/>
                    </a:lnR>
                    <a:lnT>
                      <a:noFill/>
                    </a:lnT>
                    <a:lnB>
                      <a:noFill/>
                    </a:lnB>
                    <a:solidFill>
                      <a:srgbClr val="F2F2F2"/>
                    </a:solidFill>
                  </a:tcPr>
                </a:tc>
                <a:tc>
                  <a:txBody>
                    <a:bodyPr/>
                    <a:lstStyle/>
                    <a:p>
                      <a:pPr marL="0" algn="ctr" defTabSz="914400" rtl="1" eaLnBrk="1" fontAlgn="ctr" latinLnBrk="0" hangingPunct="1"/>
                      <a:r>
                        <a:rPr lang="fa-IR" sz="1400" b="0" i="0" u="none" strike="noStrike" kern="1200" dirty="0">
                          <a:solidFill>
                            <a:srgbClr val="000000"/>
                          </a:solidFill>
                          <a:effectLst/>
                          <a:latin typeface="IPT Nazanin" panose="00000400000000000000" pitchFamily="2" charset="2"/>
                          <a:ea typeface="+mn-ea"/>
                          <a:cs typeface="B Nazanin" panose="00000400000000000000" pitchFamily="2" charset="-78"/>
                        </a:rPr>
                        <a:t>34.3%</a:t>
                      </a:r>
                      <a:endParaRPr lang="en-US" sz="1400" b="0" i="0" u="none" strike="noStrike" kern="1200" dirty="0">
                        <a:solidFill>
                          <a:srgbClr val="000000"/>
                        </a:solidFill>
                        <a:effectLst/>
                        <a:latin typeface="IPT Nazanin" panose="00000400000000000000" pitchFamily="2" charset="2"/>
                        <a:ea typeface="+mn-ea"/>
                        <a:cs typeface="B Nazanin" panose="00000400000000000000" pitchFamily="2" charset="-78"/>
                      </a:endParaRPr>
                    </a:p>
                  </a:txBody>
                  <a:tcPr marL="9525" marR="9525" marT="9525" marB="0" anchor="ctr">
                    <a:lnL>
                      <a:noFill/>
                    </a:lnL>
                    <a:lnR>
                      <a:noFill/>
                    </a:lnR>
                    <a:lnT>
                      <a:noFill/>
                    </a:lnT>
                    <a:lnB>
                      <a:noFill/>
                    </a:lnB>
                    <a:solidFill>
                      <a:srgbClr val="F2F2F2"/>
                    </a:solidFill>
                  </a:tcPr>
                </a:tc>
                <a:extLst>
                  <a:ext uri="{0D108BD9-81ED-4DB2-BD59-A6C34878D82A}">
                    <a16:rowId xmlns:a16="http://schemas.microsoft.com/office/drawing/2014/main" val="2324211777"/>
                  </a:ext>
                </a:extLst>
              </a:tr>
              <a:tr h="384048">
                <a:tc vMerge="1">
                  <a:txBody>
                    <a:bodyPr/>
                    <a:lstStyle/>
                    <a:p>
                      <a:endParaRPr lang="en-US"/>
                    </a:p>
                  </a:txBody>
                  <a:tcPr/>
                </a:tc>
                <a:tc>
                  <a:txBody>
                    <a:bodyPr/>
                    <a:lstStyle/>
                    <a:p>
                      <a:pPr marL="0" algn="ctr" defTabSz="914400" rtl="1" eaLnBrk="1" fontAlgn="ctr" latinLnBrk="0" hangingPunct="1"/>
                      <a:r>
                        <a:rPr lang="fa-IR" sz="1400" b="1" i="0" u="none" strike="noStrike" kern="1200" dirty="0">
                          <a:solidFill>
                            <a:srgbClr val="000000"/>
                          </a:solidFill>
                          <a:effectLst/>
                          <a:latin typeface="IPT Nazanin" panose="00000400000000000000" pitchFamily="2" charset="2"/>
                          <a:ea typeface="+mn-ea"/>
                          <a:cs typeface="B Nazanin" panose="00000400000000000000" pitchFamily="2" charset="-78"/>
                        </a:rPr>
                        <a:t>ثمسکن</a:t>
                      </a:r>
                    </a:p>
                  </a:txBody>
                  <a:tcPr marL="9525" marR="9525" marT="9525" marB="0" anchor="ctr">
                    <a:lnL>
                      <a:noFill/>
                    </a:lnL>
                    <a:lnR>
                      <a:noFill/>
                    </a:lnR>
                    <a:lnT>
                      <a:noFill/>
                    </a:lnT>
                    <a:lnB>
                      <a:noFill/>
                    </a:lnB>
                  </a:tcPr>
                </a:tc>
                <a:tc>
                  <a:txBody>
                    <a:bodyPr/>
                    <a:lstStyle/>
                    <a:p>
                      <a:pPr algn="ctr" rtl="1" fontAlgn="ctr"/>
                      <a:r>
                        <a:rPr lang="fa-IR" sz="1400" b="0" i="0" u="none" strike="noStrike" kern="1200" dirty="0">
                          <a:solidFill>
                            <a:srgbClr val="000000"/>
                          </a:solidFill>
                          <a:effectLst/>
                          <a:latin typeface="IPT Nazanin" panose="00000400000000000000" pitchFamily="2" charset="2"/>
                          <a:ea typeface="+mn-ea"/>
                          <a:cs typeface="B Nazanin" panose="00000400000000000000" pitchFamily="2" charset="-78"/>
                        </a:rPr>
                        <a:t>3,286</a:t>
                      </a:r>
                      <a:endParaRPr lang="en-US" sz="1400" b="0" i="0" u="none" strike="noStrike" kern="1200" dirty="0">
                        <a:solidFill>
                          <a:srgbClr val="000000"/>
                        </a:solidFill>
                        <a:effectLst/>
                        <a:latin typeface="IPT Nazanin" panose="00000400000000000000" pitchFamily="2" charset="2"/>
                        <a:ea typeface="+mn-ea"/>
                        <a:cs typeface="B Nazanin" panose="00000400000000000000" pitchFamily="2" charset="-78"/>
                      </a:endParaRPr>
                    </a:p>
                  </a:txBody>
                  <a:tcPr marL="9525" marR="9525" marT="9525" marB="0" anchor="ctr">
                    <a:lnL>
                      <a:noFill/>
                    </a:lnL>
                    <a:lnR>
                      <a:noFill/>
                    </a:lnR>
                    <a:lnT>
                      <a:noFill/>
                    </a:lnT>
                    <a:lnB>
                      <a:noFill/>
                    </a:lnB>
                  </a:tcPr>
                </a:tc>
                <a:tc>
                  <a:txBody>
                    <a:bodyPr/>
                    <a:lstStyle/>
                    <a:p>
                      <a:pPr marL="0" algn="ctr" defTabSz="914400" rtl="1" eaLnBrk="1" fontAlgn="ctr" latinLnBrk="0" hangingPunct="1"/>
                      <a:r>
                        <a:rPr lang="fa-IR" sz="1400" b="0" i="0" u="none" strike="noStrike" kern="1200" dirty="0">
                          <a:solidFill>
                            <a:srgbClr val="000000"/>
                          </a:solidFill>
                          <a:effectLst/>
                          <a:latin typeface="IPT Nazanin" panose="00000400000000000000" pitchFamily="2" charset="2"/>
                          <a:ea typeface="+mn-ea"/>
                          <a:cs typeface="B Nazanin" panose="00000400000000000000" pitchFamily="2" charset="-78"/>
                        </a:rPr>
                        <a:t>34.3%</a:t>
                      </a:r>
                      <a:endParaRPr lang="en-US" sz="1400" b="0" i="0" u="none" strike="noStrike" kern="1200" dirty="0">
                        <a:solidFill>
                          <a:srgbClr val="000000"/>
                        </a:solidFill>
                        <a:effectLst/>
                        <a:latin typeface="IPT Nazanin" panose="00000400000000000000" pitchFamily="2" charset="2"/>
                        <a:ea typeface="+mn-ea"/>
                        <a:cs typeface="B Nazanin" panose="00000400000000000000" pitchFamily="2" charset="-78"/>
                      </a:endParaRPr>
                    </a:p>
                  </a:txBody>
                  <a:tcPr marL="9525" marR="9525" marT="9525" marB="0" anchor="ctr">
                    <a:lnL>
                      <a:noFill/>
                    </a:lnL>
                    <a:lnR>
                      <a:noFill/>
                    </a:lnR>
                    <a:lnT>
                      <a:noFill/>
                    </a:lnT>
                    <a:lnB>
                      <a:noFill/>
                    </a:lnB>
                  </a:tcPr>
                </a:tc>
                <a:extLst>
                  <a:ext uri="{0D108BD9-81ED-4DB2-BD59-A6C34878D82A}">
                    <a16:rowId xmlns:a16="http://schemas.microsoft.com/office/drawing/2014/main" val="2732035310"/>
                  </a:ext>
                </a:extLst>
              </a:tr>
            </a:tbl>
          </a:graphicData>
        </a:graphic>
      </p:graphicFrame>
      <p:pic>
        <p:nvPicPr>
          <p:cNvPr id="10" name="Picture 9">
            <a:extLst>
              <a:ext uri="{FF2B5EF4-FFF2-40B4-BE49-F238E27FC236}">
                <a16:creationId xmlns:a16="http://schemas.microsoft.com/office/drawing/2014/main" id="{13CBBDD8-D05A-4D43-93DD-655E84506EFD}"/>
              </a:ext>
            </a:extLst>
          </p:cNvPr>
          <p:cNvPicPr>
            <a:picLocks noChangeAspect="1"/>
          </p:cNvPicPr>
          <p:nvPr/>
        </p:nvPicPr>
        <p:blipFill>
          <a:blip r:embed="rId2">
            <a:alphaModFix/>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330795" y="301691"/>
            <a:ext cx="2173045" cy="743849"/>
          </a:xfrm>
          <a:prstGeom prst="round2DiagRect">
            <a:avLst>
              <a:gd name="adj1" fmla="val 16667"/>
              <a:gd name="adj2" fmla="val 0"/>
            </a:avLst>
          </a:prstGeom>
          <a:ln w="88900" cap="sq">
            <a:noFill/>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extLst>
      <p:ext uri="{BB962C8B-B14F-4D97-AF65-F5344CB8AC3E}">
        <p14:creationId xmlns:p14="http://schemas.microsoft.com/office/powerpoint/2010/main" val="42928576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761D4-26F2-C467-599B-9A2D7980B1BA}"/>
              </a:ext>
            </a:extLst>
          </p:cNvPr>
          <p:cNvSpPr>
            <a:spLocks noGrp="1"/>
          </p:cNvSpPr>
          <p:nvPr>
            <p:ph type="title"/>
          </p:nvPr>
        </p:nvSpPr>
        <p:spPr/>
        <p:txBody>
          <a:bodyPr>
            <a:normAutofit/>
          </a:bodyPr>
          <a:lstStyle/>
          <a:p>
            <a:pPr algn="r"/>
            <a:r>
              <a:rPr lang="fa-IR" sz="2800" dirty="0">
                <a:cs typeface="B Titr" panose="00000700000000000000" pitchFamily="2" charset="-78"/>
              </a:rPr>
              <a:t>تغییرات قیمتی کامودیتی ها در بازار جهانی </a:t>
            </a:r>
            <a:endParaRPr lang="en-US" sz="2800" dirty="0">
              <a:cs typeface="B Titr" panose="00000700000000000000" pitchFamily="2" charset="-78"/>
            </a:endParaRPr>
          </a:p>
        </p:txBody>
      </p:sp>
      <p:sp>
        <p:nvSpPr>
          <p:cNvPr id="4" name="Slide Number Placeholder 3">
            <a:extLst>
              <a:ext uri="{FF2B5EF4-FFF2-40B4-BE49-F238E27FC236}">
                <a16:creationId xmlns:a16="http://schemas.microsoft.com/office/drawing/2014/main" id="{C41FA84F-907D-5F79-5B09-3A491FA51D4C}"/>
              </a:ext>
            </a:extLst>
          </p:cNvPr>
          <p:cNvSpPr>
            <a:spLocks noGrp="1"/>
          </p:cNvSpPr>
          <p:nvPr>
            <p:ph type="sldNum" sz="quarter" idx="12"/>
          </p:nvPr>
        </p:nvSpPr>
        <p:spPr/>
        <p:txBody>
          <a:bodyPr/>
          <a:lstStyle/>
          <a:p>
            <a:pPr algn="l"/>
            <a:r>
              <a:rPr lang="fa-IR" dirty="0">
                <a:solidFill>
                  <a:schemeClr val="tx1"/>
                </a:solidFill>
                <a:cs typeface="B Nazanin" panose="00000400000000000000" pitchFamily="2" charset="-78"/>
              </a:rPr>
              <a:t>11</a:t>
            </a:r>
            <a:endParaRPr lang="en-US" dirty="0">
              <a:solidFill>
                <a:schemeClr val="tx1"/>
              </a:solidFill>
              <a:cs typeface="B Nazanin" panose="00000400000000000000" pitchFamily="2" charset="-78"/>
            </a:endParaRPr>
          </a:p>
        </p:txBody>
      </p:sp>
      <p:pic>
        <p:nvPicPr>
          <p:cNvPr id="6" name="Picture 5">
            <a:extLst>
              <a:ext uri="{FF2B5EF4-FFF2-40B4-BE49-F238E27FC236}">
                <a16:creationId xmlns:a16="http://schemas.microsoft.com/office/drawing/2014/main" id="{6E9375EE-68D7-4528-A81D-1B2C08C0854E}"/>
              </a:ext>
            </a:extLst>
          </p:cNvPr>
          <p:cNvPicPr>
            <a:picLocks noChangeAspect="1"/>
          </p:cNvPicPr>
          <p:nvPr/>
        </p:nvPicPr>
        <p:blipFill>
          <a:blip r:embed="rId2">
            <a:alphaModFix/>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330795" y="301691"/>
            <a:ext cx="2173045" cy="743849"/>
          </a:xfrm>
          <a:prstGeom prst="round2DiagRect">
            <a:avLst>
              <a:gd name="adj1" fmla="val 16667"/>
              <a:gd name="adj2" fmla="val 0"/>
            </a:avLst>
          </a:prstGeom>
          <a:ln w="88900" cap="sq">
            <a:noFill/>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graphicFrame>
        <p:nvGraphicFramePr>
          <p:cNvPr id="7" name="Table 6">
            <a:extLst>
              <a:ext uri="{FF2B5EF4-FFF2-40B4-BE49-F238E27FC236}">
                <a16:creationId xmlns:a16="http://schemas.microsoft.com/office/drawing/2014/main" id="{E6005C73-04B2-430A-A02A-022A72B44474}"/>
              </a:ext>
            </a:extLst>
          </p:cNvPr>
          <p:cNvGraphicFramePr>
            <a:graphicFrameLocks noGrp="1"/>
          </p:cNvGraphicFramePr>
          <p:nvPr>
            <p:extLst>
              <p:ext uri="{D42A27DB-BD31-4B8C-83A1-F6EECF244321}">
                <p14:modId xmlns:p14="http://schemas.microsoft.com/office/powerpoint/2010/main" val="642449952"/>
              </p:ext>
            </p:extLst>
          </p:nvPr>
        </p:nvGraphicFramePr>
        <p:xfrm>
          <a:off x="2457450" y="1754122"/>
          <a:ext cx="7646670" cy="4326640"/>
        </p:xfrm>
        <a:graphic>
          <a:graphicData uri="http://schemas.openxmlformats.org/drawingml/2006/table">
            <a:tbl>
              <a:tblPr rtl="1"/>
              <a:tblGrid>
                <a:gridCol w="1375116">
                  <a:extLst>
                    <a:ext uri="{9D8B030D-6E8A-4147-A177-3AD203B41FA5}">
                      <a16:colId xmlns:a16="http://schemas.microsoft.com/office/drawing/2014/main" val="258929949"/>
                    </a:ext>
                  </a:extLst>
                </a:gridCol>
                <a:gridCol w="2347549">
                  <a:extLst>
                    <a:ext uri="{9D8B030D-6E8A-4147-A177-3AD203B41FA5}">
                      <a16:colId xmlns:a16="http://schemas.microsoft.com/office/drawing/2014/main" val="2740488107"/>
                    </a:ext>
                  </a:extLst>
                </a:gridCol>
                <a:gridCol w="1833487">
                  <a:extLst>
                    <a:ext uri="{9D8B030D-6E8A-4147-A177-3AD203B41FA5}">
                      <a16:colId xmlns:a16="http://schemas.microsoft.com/office/drawing/2014/main" val="2268772282"/>
                    </a:ext>
                  </a:extLst>
                </a:gridCol>
                <a:gridCol w="2090518">
                  <a:extLst>
                    <a:ext uri="{9D8B030D-6E8A-4147-A177-3AD203B41FA5}">
                      <a16:colId xmlns:a16="http://schemas.microsoft.com/office/drawing/2014/main" val="3244287473"/>
                    </a:ext>
                  </a:extLst>
                </a:gridCol>
              </a:tblGrid>
              <a:tr h="312232">
                <a:tc>
                  <a:txBody>
                    <a:bodyPr/>
                    <a:lstStyle/>
                    <a:p>
                      <a:pPr algn="ctr" rtl="1" fontAlgn="ctr"/>
                      <a:r>
                        <a:rPr lang="fa-IR" sz="1400" b="1" i="0" u="none" strike="noStrike">
                          <a:solidFill>
                            <a:srgbClr val="000000"/>
                          </a:solidFill>
                          <a:effectLst/>
                          <a:latin typeface="B Nazanin" panose="00000400000000000000" pitchFamily="2" charset="-78"/>
                          <a:cs typeface="B Nazanin" panose="00000400000000000000" pitchFamily="2" charset="-78"/>
                        </a:rPr>
                        <a:t>شرح </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AEAAAA"/>
                    </a:solidFill>
                  </a:tcPr>
                </a:tc>
                <a:tc>
                  <a:txBody>
                    <a:bodyPr/>
                    <a:lstStyle/>
                    <a:p>
                      <a:pPr algn="ctr" rtl="1" fontAlgn="ctr"/>
                      <a:r>
                        <a:rPr lang="fa-IR" sz="1400" b="1" i="0" u="none" strike="noStrike">
                          <a:solidFill>
                            <a:srgbClr val="000000"/>
                          </a:solidFill>
                          <a:effectLst/>
                          <a:latin typeface="B Nazanin" panose="00000400000000000000" pitchFamily="2" charset="-78"/>
                          <a:cs typeface="B Nazanin" panose="00000400000000000000" pitchFamily="2" charset="-78"/>
                        </a:rPr>
                        <a:t>قیمت ابتدای هفته (دلار)</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AEAAAA"/>
                    </a:solidFill>
                  </a:tcPr>
                </a:tc>
                <a:tc>
                  <a:txBody>
                    <a:bodyPr/>
                    <a:lstStyle/>
                    <a:p>
                      <a:pPr algn="ctr" rtl="1" fontAlgn="ctr"/>
                      <a:r>
                        <a:rPr lang="fa-IR" sz="1400" b="1" i="0" u="none" strike="noStrike">
                          <a:solidFill>
                            <a:srgbClr val="000000"/>
                          </a:solidFill>
                          <a:effectLst/>
                          <a:latin typeface="B Nazanin" panose="00000400000000000000" pitchFamily="2" charset="-78"/>
                          <a:cs typeface="B Nazanin" panose="00000400000000000000" pitchFamily="2" charset="-78"/>
                        </a:rPr>
                        <a:t>قیمت انتهای هفته (دلار)</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AEAAAA"/>
                    </a:solidFill>
                  </a:tcPr>
                </a:tc>
                <a:tc>
                  <a:txBody>
                    <a:bodyPr/>
                    <a:lstStyle/>
                    <a:p>
                      <a:pPr algn="ctr" rtl="1" fontAlgn="ctr"/>
                      <a:r>
                        <a:rPr lang="fa-IR" sz="1400" b="1" i="0" u="none" strike="noStrike" dirty="0">
                          <a:solidFill>
                            <a:srgbClr val="000000"/>
                          </a:solidFill>
                          <a:effectLst/>
                          <a:latin typeface="B Nazanin" panose="00000400000000000000" pitchFamily="2" charset="-78"/>
                          <a:cs typeface="B Nazanin" panose="00000400000000000000" pitchFamily="2" charset="-78"/>
                        </a:rPr>
                        <a:t>درصد تغییرات</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AEAAAA"/>
                    </a:solidFill>
                  </a:tcPr>
                </a:tc>
                <a:extLst>
                  <a:ext uri="{0D108BD9-81ED-4DB2-BD59-A6C34878D82A}">
                    <a16:rowId xmlns:a16="http://schemas.microsoft.com/office/drawing/2014/main" val="2375649347"/>
                  </a:ext>
                </a:extLst>
              </a:tr>
              <a:tr h="334534">
                <a:tc>
                  <a:txBody>
                    <a:bodyPr/>
                    <a:lstStyle/>
                    <a:p>
                      <a:pPr algn="ctr" rtl="1" fontAlgn="ctr"/>
                      <a:r>
                        <a:rPr lang="fa-IR" sz="1400" b="1" i="0" u="none" strike="noStrike" dirty="0">
                          <a:solidFill>
                            <a:srgbClr val="000000"/>
                          </a:solidFill>
                          <a:effectLst/>
                          <a:latin typeface="B Nazanin" panose="00000400000000000000" pitchFamily="2" charset="-78"/>
                          <a:cs typeface="B Nazanin" panose="00000400000000000000" pitchFamily="2" charset="-78"/>
                        </a:rPr>
                        <a:t>پلاتین</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rtl="0" fontAlgn="ctr"/>
                      <a:r>
                        <a:rPr lang="en-US" sz="1200" b="1" i="0" u="none" strike="noStrike" dirty="0">
                          <a:solidFill>
                            <a:srgbClr val="000000"/>
                          </a:solidFill>
                          <a:effectLst/>
                          <a:latin typeface="B Nazanin" panose="00000400000000000000" pitchFamily="2" charset="-78"/>
                          <a:cs typeface="B Nazanin" panose="00000400000000000000" pitchFamily="2" charset="-78"/>
                        </a:rPr>
                        <a:t>968</a:t>
                      </a:r>
                    </a:p>
                  </a:txBody>
                  <a:tcPr marL="9525" marR="9525" marT="9525" marB="0" anchor="ctr">
                    <a:lnL>
                      <a:noFill/>
                    </a:lnL>
                    <a:lnR>
                      <a:noFill/>
                    </a:lnR>
                    <a:lnT>
                      <a:noFill/>
                    </a:lnT>
                    <a:lnB>
                      <a:noFill/>
                    </a:lnB>
                    <a:solidFill>
                      <a:srgbClr val="FFFFFF"/>
                    </a:solidFill>
                  </a:tcPr>
                </a:tc>
                <a:tc>
                  <a:txBody>
                    <a:bodyPr/>
                    <a:lstStyle/>
                    <a:p>
                      <a:pPr algn="ctr" rtl="0" fontAlgn="ctr"/>
                      <a:r>
                        <a:rPr lang="en-US" sz="1200" b="1" i="0" u="none" strike="noStrike">
                          <a:solidFill>
                            <a:srgbClr val="000000"/>
                          </a:solidFill>
                          <a:effectLst/>
                          <a:latin typeface="B Nazanin" panose="00000400000000000000" pitchFamily="2" charset="-78"/>
                          <a:cs typeface="B Nazanin" panose="00000400000000000000" pitchFamily="2" charset="-78"/>
                        </a:rPr>
                        <a:t>1043</a:t>
                      </a:r>
                    </a:p>
                  </a:txBody>
                  <a:tcPr marL="9525" marR="9525" marT="9525" marB="0" anchor="ctr">
                    <a:lnL>
                      <a:noFill/>
                    </a:lnL>
                    <a:lnR>
                      <a:noFill/>
                    </a:lnR>
                    <a:lnT>
                      <a:noFill/>
                    </a:lnT>
                    <a:lnB>
                      <a:noFill/>
                    </a:lnB>
                    <a:solidFill>
                      <a:srgbClr val="FFFFFF"/>
                    </a:solidFill>
                  </a:tcPr>
                </a:tc>
                <a:tc>
                  <a:txBody>
                    <a:bodyPr/>
                    <a:lstStyle/>
                    <a:p>
                      <a:pPr algn="ctr" rtl="0" fontAlgn="ctr"/>
                      <a:r>
                        <a:rPr lang="en-US" sz="1200" b="1" i="0" u="none" strike="noStrike">
                          <a:solidFill>
                            <a:srgbClr val="000000"/>
                          </a:solidFill>
                          <a:effectLst/>
                          <a:latin typeface="B Nazanin" panose="00000400000000000000" pitchFamily="2" charset="-78"/>
                          <a:cs typeface="B Nazanin" panose="00000400000000000000" pitchFamily="2" charset="-78"/>
                        </a:rPr>
                        <a:t>7.75</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324579661"/>
                  </a:ext>
                </a:extLst>
              </a:tr>
              <a:tr h="334534">
                <a:tc>
                  <a:txBody>
                    <a:bodyPr/>
                    <a:lstStyle/>
                    <a:p>
                      <a:pPr algn="ctr" rtl="1" fontAlgn="ctr"/>
                      <a:r>
                        <a:rPr lang="fa-IR" sz="1400" b="1" i="0" u="none" strike="noStrike" dirty="0">
                          <a:solidFill>
                            <a:srgbClr val="000000"/>
                          </a:solidFill>
                          <a:effectLst/>
                          <a:latin typeface="B Nazanin" panose="00000400000000000000" pitchFamily="2" charset="-78"/>
                          <a:cs typeface="B Nazanin" panose="00000400000000000000" pitchFamily="2" charset="-78"/>
                        </a:rPr>
                        <a:t>مس </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solidFill>
                      <a:srgbClr val="E7E6E6"/>
                    </a:solidFill>
                  </a:tcPr>
                </a:tc>
                <a:tc>
                  <a:txBody>
                    <a:bodyPr/>
                    <a:lstStyle/>
                    <a:p>
                      <a:pPr algn="ctr" rtl="0" fontAlgn="ctr"/>
                      <a:r>
                        <a:rPr lang="en-US" sz="1200" b="1" i="0" u="none" strike="noStrike">
                          <a:solidFill>
                            <a:srgbClr val="000000"/>
                          </a:solidFill>
                          <a:effectLst/>
                          <a:latin typeface="B Nazanin" panose="00000400000000000000" pitchFamily="2" charset="-78"/>
                          <a:cs typeface="B Nazanin" panose="00000400000000000000" pitchFamily="2" charset="-78"/>
                        </a:rPr>
                        <a:t>8,109</a:t>
                      </a:r>
                    </a:p>
                  </a:txBody>
                  <a:tcPr marL="9525" marR="9525" marT="9525" marB="0" anchor="ctr">
                    <a:lnL>
                      <a:noFill/>
                    </a:lnL>
                    <a:lnR>
                      <a:noFill/>
                    </a:lnR>
                    <a:lnT>
                      <a:noFill/>
                    </a:lnT>
                    <a:lnB>
                      <a:noFill/>
                    </a:lnB>
                    <a:solidFill>
                      <a:srgbClr val="E7E6E6"/>
                    </a:solidFill>
                  </a:tcPr>
                </a:tc>
                <a:tc>
                  <a:txBody>
                    <a:bodyPr/>
                    <a:lstStyle/>
                    <a:p>
                      <a:pPr algn="ctr" rtl="0" fontAlgn="ctr"/>
                      <a:r>
                        <a:rPr lang="en-US" sz="1200" b="1" i="0" u="none" strike="noStrike">
                          <a:solidFill>
                            <a:srgbClr val="000000"/>
                          </a:solidFill>
                          <a:effectLst/>
                          <a:latin typeface="B Nazanin" panose="00000400000000000000" pitchFamily="2" charset="-78"/>
                          <a:cs typeface="B Nazanin" panose="00000400000000000000" pitchFamily="2" charset="-78"/>
                        </a:rPr>
                        <a:t>8,584</a:t>
                      </a:r>
                    </a:p>
                  </a:txBody>
                  <a:tcPr marL="9525" marR="9525" marT="9525" marB="0" anchor="ctr">
                    <a:lnL>
                      <a:noFill/>
                    </a:lnL>
                    <a:lnR>
                      <a:noFill/>
                    </a:lnR>
                    <a:lnT>
                      <a:noFill/>
                    </a:lnT>
                    <a:lnB>
                      <a:noFill/>
                    </a:lnB>
                    <a:solidFill>
                      <a:srgbClr val="E7E6E6"/>
                    </a:solidFill>
                  </a:tcPr>
                </a:tc>
                <a:tc>
                  <a:txBody>
                    <a:bodyPr/>
                    <a:lstStyle/>
                    <a:p>
                      <a:pPr algn="ctr" rtl="0" fontAlgn="ctr"/>
                      <a:r>
                        <a:rPr lang="en-US" sz="1200" b="1" i="0" u="none" strike="noStrike">
                          <a:solidFill>
                            <a:srgbClr val="000000"/>
                          </a:solidFill>
                          <a:effectLst/>
                          <a:latin typeface="B Nazanin" panose="00000400000000000000" pitchFamily="2" charset="-78"/>
                          <a:cs typeface="B Nazanin" panose="00000400000000000000" pitchFamily="2" charset="-78"/>
                        </a:rPr>
                        <a:t>5.86</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solidFill>
                      <a:srgbClr val="E7E6E6"/>
                    </a:solidFill>
                  </a:tcPr>
                </a:tc>
                <a:extLst>
                  <a:ext uri="{0D108BD9-81ED-4DB2-BD59-A6C34878D82A}">
                    <a16:rowId xmlns:a16="http://schemas.microsoft.com/office/drawing/2014/main" val="1942582197"/>
                  </a:ext>
                </a:extLst>
              </a:tr>
              <a:tr h="334534">
                <a:tc>
                  <a:txBody>
                    <a:bodyPr/>
                    <a:lstStyle/>
                    <a:p>
                      <a:pPr algn="ctr" rtl="1" fontAlgn="ctr"/>
                      <a:r>
                        <a:rPr lang="fa-IR" sz="1400" b="1" i="0" u="none" strike="noStrike" dirty="0">
                          <a:solidFill>
                            <a:srgbClr val="000000"/>
                          </a:solidFill>
                          <a:effectLst/>
                          <a:latin typeface="B Nazanin" panose="00000400000000000000" pitchFamily="2" charset="-78"/>
                          <a:cs typeface="B Nazanin" panose="00000400000000000000" pitchFamily="2" charset="-78"/>
                        </a:rPr>
                        <a:t>سرب</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rtl="0" fontAlgn="ctr"/>
                      <a:r>
                        <a:rPr lang="en-US" sz="1200" b="1" i="0" u="none" strike="noStrike" dirty="0">
                          <a:solidFill>
                            <a:srgbClr val="000000"/>
                          </a:solidFill>
                          <a:effectLst/>
                          <a:latin typeface="B Nazanin" panose="00000400000000000000" pitchFamily="2" charset="-78"/>
                          <a:cs typeface="B Nazanin" panose="00000400000000000000" pitchFamily="2" charset="-78"/>
                        </a:rPr>
                        <a:t>1,988</a:t>
                      </a:r>
                    </a:p>
                  </a:txBody>
                  <a:tcPr marL="9525" marR="9525" marT="9525" marB="0" anchor="ctr">
                    <a:lnL>
                      <a:noFill/>
                    </a:lnL>
                    <a:lnR>
                      <a:noFill/>
                    </a:lnR>
                    <a:lnT>
                      <a:noFill/>
                    </a:lnT>
                    <a:lnB>
                      <a:noFill/>
                    </a:lnB>
                    <a:solidFill>
                      <a:srgbClr val="FFFFFF"/>
                    </a:solidFill>
                  </a:tcPr>
                </a:tc>
                <a:tc>
                  <a:txBody>
                    <a:bodyPr/>
                    <a:lstStyle/>
                    <a:p>
                      <a:pPr algn="ctr" rtl="0" fontAlgn="ctr"/>
                      <a:r>
                        <a:rPr lang="en-US" sz="1200" b="1" i="0" u="none" strike="noStrike">
                          <a:solidFill>
                            <a:srgbClr val="000000"/>
                          </a:solidFill>
                          <a:effectLst/>
                          <a:latin typeface="B Nazanin" panose="00000400000000000000" pitchFamily="2" charset="-78"/>
                          <a:cs typeface="B Nazanin" panose="00000400000000000000" pitchFamily="2" charset="-78"/>
                        </a:rPr>
                        <a:t>2,098</a:t>
                      </a:r>
                    </a:p>
                  </a:txBody>
                  <a:tcPr marL="9525" marR="9525" marT="9525" marB="0" anchor="ctr">
                    <a:lnL>
                      <a:noFill/>
                    </a:lnL>
                    <a:lnR>
                      <a:noFill/>
                    </a:lnR>
                    <a:lnT>
                      <a:noFill/>
                    </a:lnT>
                    <a:lnB>
                      <a:noFill/>
                    </a:lnB>
                    <a:solidFill>
                      <a:srgbClr val="FFFFFF"/>
                    </a:solidFill>
                  </a:tcPr>
                </a:tc>
                <a:tc>
                  <a:txBody>
                    <a:bodyPr/>
                    <a:lstStyle/>
                    <a:p>
                      <a:pPr algn="ctr" rtl="0" fontAlgn="ctr"/>
                      <a:r>
                        <a:rPr lang="en-US" sz="1200" b="1" i="0" u="none" strike="noStrike">
                          <a:solidFill>
                            <a:srgbClr val="000000"/>
                          </a:solidFill>
                          <a:effectLst/>
                          <a:latin typeface="B Nazanin" panose="00000400000000000000" pitchFamily="2" charset="-78"/>
                          <a:cs typeface="B Nazanin" panose="00000400000000000000" pitchFamily="2" charset="-78"/>
                        </a:rPr>
                        <a:t>5.53</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676762043"/>
                  </a:ext>
                </a:extLst>
              </a:tr>
              <a:tr h="334534">
                <a:tc>
                  <a:txBody>
                    <a:bodyPr/>
                    <a:lstStyle/>
                    <a:p>
                      <a:pPr algn="ctr" rtl="1" fontAlgn="ctr"/>
                      <a:r>
                        <a:rPr lang="fa-IR" sz="1400" b="1" i="0" u="none" strike="noStrike">
                          <a:solidFill>
                            <a:srgbClr val="000000"/>
                          </a:solidFill>
                          <a:effectLst/>
                          <a:latin typeface="B Nazanin" panose="00000400000000000000" pitchFamily="2" charset="-78"/>
                          <a:cs typeface="B Nazanin" panose="00000400000000000000" pitchFamily="2" charset="-78"/>
                        </a:rPr>
                        <a:t>اونس جهانی طلا</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solidFill>
                      <a:srgbClr val="E7E6E6"/>
                    </a:solidFill>
                  </a:tcPr>
                </a:tc>
                <a:tc>
                  <a:txBody>
                    <a:bodyPr/>
                    <a:lstStyle/>
                    <a:p>
                      <a:pPr algn="ctr" rtl="0" fontAlgn="ctr"/>
                      <a:r>
                        <a:rPr lang="en-US" sz="1200" b="1" i="0" u="none" strike="noStrike" dirty="0">
                          <a:solidFill>
                            <a:srgbClr val="000000"/>
                          </a:solidFill>
                          <a:effectLst/>
                          <a:latin typeface="B Nazanin" panose="00000400000000000000" pitchFamily="2" charset="-78"/>
                          <a:cs typeface="B Nazanin" panose="00000400000000000000" pitchFamily="2" charset="-78"/>
                        </a:rPr>
                        <a:t>1,681</a:t>
                      </a:r>
                    </a:p>
                  </a:txBody>
                  <a:tcPr marL="9525" marR="9525" marT="9525" marB="0" anchor="ctr">
                    <a:lnL>
                      <a:noFill/>
                    </a:lnL>
                    <a:lnR>
                      <a:noFill/>
                    </a:lnR>
                    <a:lnT>
                      <a:noFill/>
                    </a:lnT>
                    <a:lnB>
                      <a:noFill/>
                    </a:lnB>
                    <a:solidFill>
                      <a:srgbClr val="E7E6E6"/>
                    </a:solidFill>
                  </a:tcPr>
                </a:tc>
                <a:tc>
                  <a:txBody>
                    <a:bodyPr/>
                    <a:lstStyle/>
                    <a:p>
                      <a:pPr algn="ctr" rtl="0" fontAlgn="ctr"/>
                      <a:r>
                        <a:rPr lang="en-US" sz="1200" b="1" i="0" u="none" strike="noStrike">
                          <a:solidFill>
                            <a:srgbClr val="000000"/>
                          </a:solidFill>
                          <a:effectLst/>
                          <a:latin typeface="B Nazanin" panose="00000400000000000000" pitchFamily="2" charset="-78"/>
                          <a:cs typeface="B Nazanin" panose="00000400000000000000" pitchFamily="2" charset="-78"/>
                        </a:rPr>
                        <a:t>1,771</a:t>
                      </a:r>
                    </a:p>
                  </a:txBody>
                  <a:tcPr marL="9525" marR="9525" marT="9525" marB="0" anchor="ctr">
                    <a:lnL>
                      <a:noFill/>
                    </a:lnL>
                    <a:lnR>
                      <a:noFill/>
                    </a:lnR>
                    <a:lnT>
                      <a:noFill/>
                    </a:lnT>
                    <a:lnB>
                      <a:noFill/>
                    </a:lnB>
                    <a:solidFill>
                      <a:srgbClr val="E7E6E6"/>
                    </a:solidFill>
                  </a:tcPr>
                </a:tc>
                <a:tc>
                  <a:txBody>
                    <a:bodyPr/>
                    <a:lstStyle/>
                    <a:p>
                      <a:pPr algn="ctr" rtl="0" fontAlgn="ctr"/>
                      <a:r>
                        <a:rPr lang="en-US" sz="1200" b="1" i="0" u="none" strike="noStrike">
                          <a:solidFill>
                            <a:srgbClr val="000000"/>
                          </a:solidFill>
                          <a:effectLst/>
                          <a:latin typeface="B Nazanin" panose="00000400000000000000" pitchFamily="2" charset="-78"/>
                          <a:cs typeface="B Nazanin" panose="00000400000000000000" pitchFamily="2" charset="-78"/>
                        </a:rPr>
                        <a:t>5.35</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solidFill>
                      <a:srgbClr val="E7E6E6"/>
                    </a:solidFill>
                  </a:tcPr>
                </a:tc>
                <a:extLst>
                  <a:ext uri="{0D108BD9-81ED-4DB2-BD59-A6C34878D82A}">
                    <a16:rowId xmlns:a16="http://schemas.microsoft.com/office/drawing/2014/main" val="1560676834"/>
                  </a:ext>
                </a:extLst>
              </a:tr>
              <a:tr h="334534">
                <a:tc>
                  <a:txBody>
                    <a:bodyPr/>
                    <a:lstStyle/>
                    <a:p>
                      <a:pPr algn="ctr" rtl="1" fontAlgn="ctr"/>
                      <a:r>
                        <a:rPr lang="fa-IR" sz="1400" b="1" i="0" u="none" strike="noStrike" dirty="0">
                          <a:solidFill>
                            <a:srgbClr val="000000"/>
                          </a:solidFill>
                          <a:effectLst/>
                          <a:latin typeface="B Nazanin" panose="00000400000000000000" pitchFamily="2" charset="-78"/>
                          <a:cs typeface="B Nazanin" panose="00000400000000000000" pitchFamily="2" charset="-78"/>
                        </a:rPr>
                        <a:t>آلومینیوم</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rtl="0" fontAlgn="ctr"/>
                      <a:r>
                        <a:rPr lang="en-US" sz="1200" b="1" i="0" u="none" strike="noStrike">
                          <a:solidFill>
                            <a:srgbClr val="000000"/>
                          </a:solidFill>
                          <a:effectLst/>
                          <a:latin typeface="B Nazanin" panose="00000400000000000000" pitchFamily="2" charset="-78"/>
                          <a:cs typeface="B Nazanin" panose="00000400000000000000" pitchFamily="2" charset="-78"/>
                        </a:rPr>
                        <a:t>2,351</a:t>
                      </a:r>
                    </a:p>
                  </a:txBody>
                  <a:tcPr marL="9525" marR="9525" marT="9525" marB="0" anchor="ctr">
                    <a:lnL>
                      <a:noFill/>
                    </a:lnL>
                    <a:lnR>
                      <a:noFill/>
                    </a:lnR>
                    <a:lnT>
                      <a:noFill/>
                    </a:lnT>
                    <a:lnB>
                      <a:noFill/>
                    </a:lnB>
                    <a:solidFill>
                      <a:srgbClr val="FFFFFF"/>
                    </a:solidFill>
                  </a:tcPr>
                </a:tc>
                <a:tc>
                  <a:txBody>
                    <a:bodyPr/>
                    <a:lstStyle/>
                    <a:p>
                      <a:pPr algn="ctr" rtl="0" fontAlgn="ctr"/>
                      <a:r>
                        <a:rPr lang="en-US" sz="1200" b="1" i="0" u="none" strike="noStrike">
                          <a:solidFill>
                            <a:srgbClr val="000000"/>
                          </a:solidFill>
                          <a:effectLst/>
                          <a:latin typeface="B Nazanin" panose="00000400000000000000" pitchFamily="2" charset="-78"/>
                          <a:cs typeface="B Nazanin" panose="00000400000000000000" pitchFamily="2" charset="-78"/>
                        </a:rPr>
                        <a:t>2,476</a:t>
                      </a:r>
                    </a:p>
                  </a:txBody>
                  <a:tcPr marL="9525" marR="9525" marT="9525" marB="0" anchor="ctr">
                    <a:lnL>
                      <a:noFill/>
                    </a:lnL>
                    <a:lnR>
                      <a:noFill/>
                    </a:lnR>
                    <a:lnT>
                      <a:noFill/>
                    </a:lnT>
                    <a:lnB>
                      <a:noFill/>
                    </a:lnB>
                    <a:solidFill>
                      <a:srgbClr val="FFFFFF"/>
                    </a:solidFill>
                  </a:tcPr>
                </a:tc>
                <a:tc>
                  <a:txBody>
                    <a:bodyPr/>
                    <a:lstStyle/>
                    <a:p>
                      <a:pPr algn="ctr" rtl="0" fontAlgn="ctr"/>
                      <a:r>
                        <a:rPr lang="en-US" sz="1200" b="1" i="0" u="none" strike="noStrike">
                          <a:solidFill>
                            <a:srgbClr val="000000"/>
                          </a:solidFill>
                          <a:effectLst/>
                          <a:latin typeface="B Nazanin" panose="00000400000000000000" pitchFamily="2" charset="-78"/>
                          <a:cs typeface="B Nazanin" panose="00000400000000000000" pitchFamily="2" charset="-78"/>
                        </a:rPr>
                        <a:t>5.32</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2229202417"/>
                  </a:ext>
                </a:extLst>
              </a:tr>
              <a:tr h="334534">
                <a:tc>
                  <a:txBody>
                    <a:bodyPr/>
                    <a:lstStyle/>
                    <a:p>
                      <a:pPr algn="ctr" rtl="1" fontAlgn="ctr"/>
                      <a:r>
                        <a:rPr lang="fa-IR" sz="1400" b="1" i="0" u="none" strike="noStrike" dirty="0">
                          <a:solidFill>
                            <a:srgbClr val="000000"/>
                          </a:solidFill>
                          <a:effectLst/>
                          <a:latin typeface="B Nazanin" panose="00000400000000000000" pitchFamily="2" charset="-78"/>
                          <a:cs typeface="B Nazanin" panose="00000400000000000000" pitchFamily="2" charset="-78"/>
                        </a:rPr>
                        <a:t>روی </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solidFill>
                      <a:srgbClr val="E7E6E6"/>
                    </a:solidFill>
                  </a:tcPr>
                </a:tc>
                <a:tc>
                  <a:txBody>
                    <a:bodyPr/>
                    <a:lstStyle/>
                    <a:p>
                      <a:pPr algn="ctr" rtl="0" fontAlgn="ctr"/>
                      <a:r>
                        <a:rPr lang="en-US" sz="1200" b="1" i="0" u="none" strike="noStrike">
                          <a:solidFill>
                            <a:srgbClr val="000000"/>
                          </a:solidFill>
                          <a:effectLst/>
                          <a:latin typeface="B Nazanin" panose="00000400000000000000" pitchFamily="2" charset="-78"/>
                          <a:cs typeface="B Nazanin" panose="00000400000000000000" pitchFamily="2" charset="-78"/>
                        </a:rPr>
                        <a:t>2,904</a:t>
                      </a:r>
                    </a:p>
                  </a:txBody>
                  <a:tcPr marL="9525" marR="9525" marT="9525" marB="0" anchor="ctr">
                    <a:lnL>
                      <a:noFill/>
                    </a:lnL>
                    <a:lnR>
                      <a:noFill/>
                    </a:lnR>
                    <a:lnT>
                      <a:noFill/>
                    </a:lnT>
                    <a:lnB>
                      <a:noFill/>
                    </a:lnB>
                    <a:solidFill>
                      <a:srgbClr val="E7E6E6"/>
                    </a:solidFill>
                  </a:tcPr>
                </a:tc>
                <a:tc>
                  <a:txBody>
                    <a:bodyPr/>
                    <a:lstStyle/>
                    <a:p>
                      <a:pPr algn="ctr" rtl="0" fontAlgn="ctr"/>
                      <a:r>
                        <a:rPr lang="en-US" sz="1200" b="1" i="0" u="none" strike="noStrike">
                          <a:solidFill>
                            <a:srgbClr val="000000"/>
                          </a:solidFill>
                          <a:effectLst/>
                          <a:latin typeface="B Nazanin" panose="00000400000000000000" pitchFamily="2" charset="-78"/>
                          <a:cs typeface="B Nazanin" panose="00000400000000000000" pitchFamily="2" charset="-78"/>
                        </a:rPr>
                        <a:t>3,038</a:t>
                      </a:r>
                    </a:p>
                  </a:txBody>
                  <a:tcPr marL="9525" marR="9525" marT="9525" marB="0" anchor="ctr">
                    <a:lnL>
                      <a:noFill/>
                    </a:lnL>
                    <a:lnR>
                      <a:noFill/>
                    </a:lnR>
                    <a:lnT>
                      <a:noFill/>
                    </a:lnT>
                    <a:lnB>
                      <a:noFill/>
                    </a:lnB>
                    <a:solidFill>
                      <a:srgbClr val="E7E6E6"/>
                    </a:solidFill>
                  </a:tcPr>
                </a:tc>
                <a:tc>
                  <a:txBody>
                    <a:bodyPr/>
                    <a:lstStyle/>
                    <a:p>
                      <a:pPr algn="ctr" rtl="0" fontAlgn="ctr"/>
                      <a:r>
                        <a:rPr lang="en-US" sz="1200" b="1" i="0" u="none" strike="noStrike">
                          <a:solidFill>
                            <a:srgbClr val="000000"/>
                          </a:solidFill>
                          <a:effectLst/>
                          <a:latin typeface="B Nazanin" panose="00000400000000000000" pitchFamily="2" charset="-78"/>
                          <a:cs typeface="B Nazanin" panose="00000400000000000000" pitchFamily="2" charset="-78"/>
                        </a:rPr>
                        <a:t>4.61</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solidFill>
                      <a:srgbClr val="E7E6E6"/>
                    </a:solidFill>
                  </a:tcPr>
                </a:tc>
                <a:extLst>
                  <a:ext uri="{0D108BD9-81ED-4DB2-BD59-A6C34878D82A}">
                    <a16:rowId xmlns:a16="http://schemas.microsoft.com/office/drawing/2014/main" val="3152718064"/>
                  </a:ext>
                </a:extLst>
              </a:tr>
              <a:tr h="334534">
                <a:tc>
                  <a:txBody>
                    <a:bodyPr/>
                    <a:lstStyle/>
                    <a:p>
                      <a:pPr algn="ctr" rtl="1" fontAlgn="ctr"/>
                      <a:r>
                        <a:rPr lang="fa-IR" sz="1400" b="1" i="0" u="none" strike="noStrike" dirty="0">
                          <a:solidFill>
                            <a:srgbClr val="000000"/>
                          </a:solidFill>
                          <a:effectLst/>
                          <a:latin typeface="B Nazanin" panose="00000400000000000000" pitchFamily="2" charset="-78"/>
                          <a:cs typeface="B Nazanin" panose="00000400000000000000" pitchFamily="2" charset="-78"/>
                        </a:rPr>
                        <a:t>پروپیلن</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rtl="0" fontAlgn="ctr"/>
                      <a:r>
                        <a:rPr lang="en-US" sz="1200" b="1" i="0" u="none" strike="noStrike">
                          <a:solidFill>
                            <a:srgbClr val="000000"/>
                          </a:solidFill>
                          <a:effectLst/>
                          <a:latin typeface="B Nazanin" panose="00000400000000000000" pitchFamily="2" charset="-78"/>
                          <a:cs typeface="B Nazanin" panose="00000400000000000000" pitchFamily="2" charset="-78"/>
                        </a:rPr>
                        <a:t>831</a:t>
                      </a:r>
                    </a:p>
                  </a:txBody>
                  <a:tcPr marL="9525" marR="9525" marT="9525" marB="0" anchor="ctr">
                    <a:lnL>
                      <a:noFill/>
                    </a:lnL>
                    <a:lnR>
                      <a:noFill/>
                    </a:lnR>
                    <a:lnT>
                      <a:noFill/>
                    </a:lnT>
                    <a:lnB>
                      <a:noFill/>
                    </a:lnB>
                    <a:solidFill>
                      <a:srgbClr val="FFFFFF"/>
                    </a:solidFill>
                  </a:tcPr>
                </a:tc>
                <a:tc>
                  <a:txBody>
                    <a:bodyPr/>
                    <a:lstStyle/>
                    <a:p>
                      <a:pPr algn="ctr" rtl="0" fontAlgn="ctr"/>
                      <a:r>
                        <a:rPr lang="en-US" sz="1200" b="1" i="0" u="none" strike="noStrike" dirty="0">
                          <a:solidFill>
                            <a:srgbClr val="000000"/>
                          </a:solidFill>
                          <a:effectLst/>
                          <a:latin typeface="B Nazanin" panose="00000400000000000000" pitchFamily="2" charset="-78"/>
                          <a:cs typeface="B Nazanin" panose="00000400000000000000" pitchFamily="2" charset="-78"/>
                        </a:rPr>
                        <a:t>830</a:t>
                      </a:r>
                    </a:p>
                  </a:txBody>
                  <a:tcPr marL="9525" marR="9525" marT="9525" marB="0" anchor="ctr">
                    <a:lnL>
                      <a:noFill/>
                    </a:lnL>
                    <a:lnR>
                      <a:noFill/>
                    </a:lnR>
                    <a:lnT>
                      <a:noFill/>
                    </a:lnT>
                    <a:lnB>
                      <a:noFill/>
                    </a:lnB>
                    <a:solidFill>
                      <a:srgbClr val="FFFFFF"/>
                    </a:solidFill>
                  </a:tcPr>
                </a:tc>
                <a:tc>
                  <a:txBody>
                    <a:bodyPr/>
                    <a:lstStyle/>
                    <a:p>
                      <a:pPr algn="ctr" rtl="0" fontAlgn="ctr"/>
                      <a:r>
                        <a:rPr lang="en-US" sz="1200" b="1" i="0" u="none" strike="noStrike">
                          <a:solidFill>
                            <a:srgbClr val="FF0000"/>
                          </a:solidFill>
                          <a:effectLst/>
                          <a:latin typeface="B Nazanin" panose="00000400000000000000" pitchFamily="2" charset="-78"/>
                          <a:cs typeface="B Nazanin" panose="00000400000000000000" pitchFamily="2" charset="-78"/>
                        </a:rPr>
                        <a:t>-0.12</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350579673"/>
                  </a:ext>
                </a:extLst>
              </a:tr>
              <a:tr h="334534">
                <a:tc>
                  <a:txBody>
                    <a:bodyPr/>
                    <a:lstStyle/>
                    <a:p>
                      <a:pPr algn="ctr" rtl="1" fontAlgn="ctr"/>
                      <a:r>
                        <a:rPr lang="fa-IR" sz="1400" b="1" i="0" u="none" strike="noStrike" dirty="0">
                          <a:solidFill>
                            <a:srgbClr val="000000"/>
                          </a:solidFill>
                          <a:effectLst/>
                          <a:latin typeface="B Nazanin" panose="00000400000000000000" pitchFamily="2" charset="-78"/>
                          <a:cs typeface="B Nazanin" panose="00000400000000000000" pitchFamily="2" charset="-78"/>
                        </a:rPr>
                        <a:t>بیلت (فوب ایران)</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solidFill>
                      <a:srgbClr val="E7E6E6"/>
                    </a:solidFill>
                  </a:tcPr>
                </a:tc>
                <a:tc>
                  <a:txBody>
                    <a:bodyPr/>
                    <a:lstStyle/>
                    <a:p>
                      <a:pPr algn="ctr" rtl="0" fontAlgn="ctr"/>
                      <a:r>
                        <a:rPr lang="en-US" sz="1200" b="1" i="0" u="none" strike="noStrike">
                          <a:solidFill>
                            <a:srgbClr val="000000"/>
                          </a:solidFill>
                          <a:effectLst/>
                          <a:latin typeface="B Nazanin" panose="00000400000000000000" pitchFamily="2" charset="-78"/>
                          <a:cs typeface="B Nazanin" panose="00000400000000000000" pitchFamily="2" charset="-78"/>
                        </a:rPr>
                        <a:t>468</a:t>
                      </a:r>
                    </a:p>
                  </a:txBody>
                  <a:tcPr marL="9525" marR="9525" marT="9525" marB="0" anchor="ctr">
                    <a:lnL>
                      <a:noFill/>
                    </a:lnL>
                    <a:lnR>
                      <a:noFill/>
                    </a:lnR>
                    <a:lnT>
                      <a:noFill/>
                    </a:lnT>
                    <a:lnB>
                      <a:noFill/>
                    </a:lnB>
                    <a:solidFill>
                      <a:srgbClr val="E7E6E6"/>
                    </a:solidFill>
                  </a:tcPr>
                </a:tc>
                <a:tc>
                  <a:txBody>
                    <a:bodyPr/>
                    <a:lstStyle/>
                    <a:p>
                      <a:pPr algn="ctr" rtl="0" fontAlgn="ctr"/>
                      <a:r>
                        <a:rPr lang="en-US" sz="1200" b="1" i="0" u="none" strike="noStrike" dirty="0">
                          <a:solidFill>
                            <a:srgbClr val="000000"/>
                          </a:solidFill>
                          <a:effectLst/>
                          <a:latin typeface="B Nazanin" panose="00000400000000000000" pitchFamily="2" charset="-78"/>
                          <a:cs typeface="B Nazanin" panose="00000400000000000000" pitchFamily="2" charset="-78"/>
                        </a:rPr>
                        <a:t>463</a:t>
                      </a:r>
                    </a:p>
                  </a:txBody>
                  <a:tcPr marL="9525" marR="9525" marT="9525" marB="0" anchor="ctr">
                    <a:lnL>
                      <a:noFill/>
                    </a:lnL>
                    <a:lnR>
                      <a:noFill/>
                    </a:lnR>
                    <a:lnT>
                      <a:noFill/>
                    </a:lnT>
                    <a:lnB>
                      <a:noFill/>
                    </a:lnB>
                    <a:solidFill>
                      <a:srgbClr val="E7E6E6"/>
                    </a:solidFill>
                  </a:tcPr>
                </a:tc>
                <a:tc>
                  <a:txBody>
                    <a:bodyPr/>
                    <a:lstStyle/>
                    <a:p>
                      <a:pPr algn="ctr" rtl="0" fontAlgn="ctr"/>
                      <a:r>
                        <a:rPr lang="en-US" sz="1200" b="1" i="0" u="none" strike="noStrike">
                          <a:solidFill>
                            <a:srgbClr val="FF0000"/>
                          </a:solidFill>
                          <a:effectLst/>
                          <a:latin typeface="B Nazanin" panose="00000400000000000000" pitchFamily="2" charset="-78"/>
                          <a:cs typeface="B Nazanin" panose="00000400000000000000" pitchFamily="2" charset="-78"/>
                        </a:rPr>
                        <a:t>-1.07</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solidFill>
                      <a:srgbClr val="E7E6E6"/>
                    </a:solidFill>
                  </a:tcPr>
                </a:tc>
                <a:extLst>
                  <a:ext uri="{0D108BD9-81ED-4DB2-BD59-A6C34878D82A}">
                    <a16:rowId xmlns:a16="http://schemas.microsoft.com/office/drawing/2014/main" val="3670925302"/>
                  </a:ext>
                </a:extLst>
              </a:tr>
              <a:tr h="334534">
                <a:tc>
                  <a:txBody>
                    <a:bodyPr/>
                    <a:lstStyle/>
                    <a:p>
                      <a:pPr algn="ctr" rtl="1" fontAlgn="ctr"/>
                      <a:r>
                        <a:rPr lang="fa-IR" sz="1400" b="1" i="0" u="none" strike="noStrike" dirty="0">
                          <a:solidFill>
                            <a:srgbClr val="000000"/>
                          </a:solidFill>
                          <a:effectLst/>
                          <a:latin typeface="B Nazanin" panose="00000400000000000000" pitchFamily="2" charset="-78"/>
                          <a:cs typeface="B Nazanin" panose="00000400000000000000" pitchFamily="2" charset="-78"/>
                        </a:rPr>
                        <a:t>متانول (پلتس)</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rtl="0" fontAlgn="ctr"/>
                      <a:r>
                        <a:rPr lang="en-US" sz="1200" b="1" i="0" u="none" strike="noStrike">
                          <a:solidFill>
                            <a:srgbClr val="000000"/>
                          </a:solidFill>
                          <a:effectLst/>
                          <a:latin typeface="B Nazanin" panose="00000400000000000000" pitchFamily="2" charset="-78"/>
                          <a:cs typeface="B Nazanin" panose="00000400000000000000" pitchFamily="2" charset="-78"/>
                        </a:rPr>
                        <a:t>311</a:t>
                      </a:r>
                    </a:p>
                  </a:txBody>
                  <a:tcPr marL="9525" marR="9525" marT="9525" marB="0" anchor="ctr">
                    <a:lnL>
                      <a:noFill/>
                    </a:lnL>
                    <a:lnR>
                      <a:noFill/>
                    </a:lnR>
                    <a:lnT>
                      <a:noFill/>
                    </a:lnT>
                    <a:lnB>
                      <a:noFill/>
                    </a:lnB>
                    <a:solidFill>
                      <a:srgbClr val="FFFFFF"/>
                    </a:solidFill>
                  </a:tcPr>
                </a:tc>
                <a:tc>
                  <a:txBody>
                    <a:bodyPr/>
                    <a:lstStyle/>
                    <a:p>
                      <a:pPr algn="ctr" rtl="0" fontAlgn="ctr"/>
                      <a:r>
                        <a:rPr lang="en-US" sz="1200" b="1" i="0" u="none" strike="noStrike" dirty="0">
                          <a:solidFill>
                            <a:srgbClr val="000000"/>
                          </a:solidFill>
                          <a:effectLst/>
                          <a:latin typeface="B Nazanin" panose="00000400000000000000" pitchFamily="2" charset="-78"/>
                          <a:cs typeface="B Nazanin" panose="00000400000000000000" pitchFamily="2" charset="-78"/>
                        </a:rPr>
                        <a:t>304</a:t>
                      </a:r>
                    </a:p>
                  </a:txBody>
                  <a:tcPr marL="9525" marR="9525" marT="9525" marB="0" anchor="ctr">
                    <a:lnL>
                      <a:noFill/>
                    </a:lnL>
                    <a:lnR>
                      <a:noFill/>
                    </a:lnR>
                    <a:lnT>
                      <a:noFill/>
                    </a:lnT>
                    <a:lnB>
                      <a:noFill/>
                    </a:lnB>
                    <a:solidFill>
                      <a:srgbClr val="FFFFFF"/>
                    </a:solidFill>
                  </a:tcPr>
                </a:tc>
                <a:tc>
                  <a:txBody>
                    <a:bodyPr/>
                    <a:lstStyle/>
                    <a:p>
                      <a:pPr algn="ctr" rtl="0" fontAlgn="ctr"/>
                      <a:r>
                        <a:rPr lang="en-US" sz="1200" b="1" i="0" u="none" strike="noStrike" dirty="0">
                          <a:solidFill>
                            <a:srgbClr val="FF0000"/>
                          </a:solidFill>
                          <a:effectLst/>
                          <a:latin typeface="B Nazanin" panose="00000400000000000000" pitchFamily="2" charset="-78"/>
                          <a:cs typeface="B Nazanin" panose="00000400000000000000" pitchFamily="2" charset="-78"/>
                        </a:rPr>
                        <a:t>-2.25</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468978879"/>
                  </a:ext>
                </a:extLst>
              </a:tr>
              <a:tr h="334534">
                <a:tc>
                  <a:txBody>
                    <a:bodyPr/>
                    <a:lstStyle/>
                    <a:p>
                      <a:pPr algn="ctr" rtl="1" fontAlgn="ctr"/>
                      <a:r>
                        <a:rPr lang="fa-IR" sz="1400" b="1" i="0" u="none" strike="noStrike" dirty="0">
                          <a:solidFill>
                            <a:srgbClr val="000000"/>
                          </a:solidFill>
                          <a:effectLst/>
                          <a:latin typeface="B Nazanin" panose="00000400000000000000" pitchFamily="2" charset="-78"/>
                          <a:cs typeface="B Nazanin" panose="00000400000000000000" pitchFamily="2" charset="-78"/>
                        </a:rPr>
                        <a:t>پی وی سی</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solidFill>
                      <a:srgbClr val="E7E6E6"/>
                    </a:solidFill>
                  </a:tcPr>
                </a:tc>
                <a:tc>
                  <a:txBody>
                    <a:bodyPr/>
                    <a:lstStyle/>
                    <a:p>
                      <a:pPr algn="ctr" rtl="0" fontAlgn="ctr"/>
                      <a:r>
                        <a:rPr lang="en-US" sz="1200" b="1" i="0" u="none" strike="noStrike">
                          <a:solidFill>
                            <a:srgbClr val="000000"/>
                          </a:solidFill>
                          <a:effectLst/>
                          <a:latin typeface="B Nazanin" panose="00000400000000000000" pitchFamily="2" charset="-78"/>
                          <a:cs typeface="B Nazanin" panose="00000400000000000000" pitchFamily="2" charset="-78"/>
                        </a:rPr>
                        <a:t>781</a:t>
                      </a:r>
                    </a:p>
                  </a:txBody>
                  <a:tcPr marL="9525" marR="9525" marT="9525" marB="0" anchor="ctr">
                    <a:lnL>
                      <a:noFill/>
                    </a:lnL>
                    <a:lnR>
                      <a:noFill/>
                    </a:lnR>
                    <a:lnT>
                      <a:noFill/>
                    </a:lnT>
                    <a:lnB>
                      <a:noFill/>
                    </a:lnB>
                    <a:solidFill>
                      <a:srgbClr val="E7E6E6"/>
                    </a:solidFill>
                  </a:tcPr>
                </a:tc>
                <a:tc>
                  <a:txBody>
                    <a:bodyPr/>
                    <a:lstStyle/>
                    <a:p>
                      <a:pPr algn="ctr" rtl="0" fontAlgn="ctr"/>
                      <a:r>
                        <a:rPr lang="en-US" sz="1200" b="1" i="0" u="none" strike="noStrike">
                          <a:solidFill>
                            <a:srgbClr val="000000"/>
                          </a:solidFill>
                          <a:effectLst/>
                          <a:latin typeface="B Nazanin" panose="00000400000000000000" pitchFamily="2" charset="-78"/>
                          <a:cs typeface="B Nazanin" panose="00000400000000000000" pitchFamily="2" charset="-78"/>
                        </a:rPr>
                        <a:t>760</a:t>
                      </a:r>
                    </a:p>
                  </a:txBody>
                  <a:tcPr marL="9525" marR="9525" marT="9525" marB="0" anchor="ctr">
                    <a:lnL>
                      <a:noFill/>
                    </a:lnL>
                    <a:lnR>
                      <a:noFill/>
                    </a:lnR>
                    <a:lnT>
                      <a:noFill/>
                    </a:lnT>
                    <a:lnB>
                      <a:noFill/>
                    </a:lnB>
                    <a:solidFill>
                      <a:srgbClr val="E7E6E6"/>
                    </a:solidFill>
                  </a:tcPr>
                </a:tc>
                <a:tc>
                  <a:txBody>
                    <a:bodyPr/>
                    <a:lstStyle/>
                    <a:p>
                      <a:pPr algn="ctr" rtl="0" fontAlgn="ctr"/>
                      <a:r>
                        <a:rPr lang="en-US" sz="1200" b="1" i="0" u="none" strike="noStrike" dirty="0">
                          <a:solidFill>
                            <a:srgbClr val="FF0000"/>
                          </a:solidFill>
                          <a:effectLst/>
                          <a:latin typeface="B Nazanin" panose="00000400000000000000" pitchFamily="2" charset="-78"/>
                          <a:cs typeface="B Nazanin" panose="00000400000000000000" pitchFamily="2" charset="-78"/>
                        </a:rPr>
                        <a:t>-2.69</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solidFill>
                      <a:srgbClr val="E7E6E6"/>
                    </a:solidFill>
                  </a:tcPr>
                </a:tc>
                <a:extLst>
                  <a:ext uri="{0D108BD9-81ED-4DB2-BD59-A6C34878D82A}">
                    <a16:rowId xmlns:a16="http://schemas.microsoft.com/office/drawing/2014/main" val="3584886406"/>
                  </a:ext>
                </a:extLst>
              </a:tr>
              <a:tr h="334534">
                <a:tc>
                  <a:txBody>
                    <a:bodyPr/>
                    <a:lstStyle/>
                    <a:p>
                      <a:pPr algn="ctr" rtl="1" fontAlgn="ctr"/>
                      <a:r>
                        <a:rPr lang="fa-IR" sz="1400" b="1" i="0" u="none" strike="noStrike" dirty="0">
                          <a:solidFill>
                            <a:srgbClr val="000000"/>
                          </a:solidFill>
                          <a:effectLst/>
                          <a:latin typeface="B Nazanin" panose="00000400000000000000" pitchFamily="2" charset="-78"/>
                          <a:cs typeface="B Nazanin" panose="00000400000000000000" pitchFamily="2" charset="-78"/>
                        </a:rPr>
                        <a:t>نفت برنت</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rtl="0" fontAlgn="ctr"/>
                      <a:r>
                        <a:rPr lang="en-US" sz="1200" b="1" i="0" u="none" strike="noStrike">
                          <a:solidFill>
                            <a:srgbClr val="000000"/>
                          </a:solidFill>
                          <a:effectLst/>
                          <a:latin typeface="B Nazanin" panose="00000400000000000000" pitchFamily="2" charset="-78"/>
                          <a:cs typeface="B Nazanin" panose="00000400000000000000" pitchFamily="2" charset="-78"/>
                        </a:rPr>
                        <a:t>98.67</a:t>
                      </a:r>
                    </a:p>
                  </a:txBody>
                  <a:tcPr marL="9525" marR="9525" marT="9525" marB="0" anchor="ctr">
                    <a:lnL>
                      <a:noFill/>
                    </a:lnL>
                    <a:lnR>
                      <a:noFill/>
                    </a:lnR>
                    <a:lnT>
                      <a:noFill/>
                    </a:lnT>
                    <a:lnB>
                      <a:noFill/>
                    </a:lnB>
                    <a:solidFill>
                      <a:srgbClr val="FFFFFF"/>
                    </a:solidFill>
                  </a:tcPr>
                </a:tc>
                <a:tc>
                  <a:txBody>
                    <a:bodyPr/>
                    <a:lstStyle/>
                    <a:p>
                      <a:pPr algn="ctr" rtl="0" fontAlgn="ctr"/>
                      <a:r>
                        <a:rPr lang="en-US" sz="1200" b="1" i="0" u="none" strike="noStrike">
                          <a:solidFill>
                            <a:srgbClr val="000000"/>
                          </a:solidFill>
                          <a:effectLst/>
                          <a:latin typeface="B Nazanin" panose="00000400000000000000" pitchFamily="2" charset="-78"/>
                          <a:cs typeface="B Nazanin" panose="00000400000000000000" pitchFamily="2" charset="-78"/>
                        </a:rPr>
                        <a:t>95.87</a:t>
                      </a:r>
                    </a:p>
                  </a:txBody>
                  <a:tcPr marL="9525" marR="9525" marT="9525" marB="0" anchor="ctr">
                    <a:lnL>
                      <a:noFill/>
                    </a:lnL>
                    <a:lnR>
                      <a:noFill/>
                    </a:lnR>
                    <a:lnT>
                      <a:noFill/>
                    </a:lnT>
                    <a:lnB>
                      <a:noFill/>
                    </a:lnB>
                    <a:solidFill>
                      <a:srgbClr val="FFFFFF"/>
                    </a:solidFill>
                  </a:tcPr>
                </a:tc>
                <a:tc>
                  <a:txBody>
                    <a:bodyPr/>
                    <a:lstStyle/>
                    <a:p>
                      <a:pPr algn="ctr" rtl="0" fontAlgn="ctr"/>
                      <a:r>
                        <a:rPr lang="en-US" sz="1200" b="1" i="0" u="none" strike="noStrike" dirty="0">
                          <a:solidFill>
                            <a:srgbClr val="FF0000"/>
                          </a:solidFill>
                          <a:effectLst/>
                          <a:latin typeface="B Nazanin" panose="00000400000000000000" pitchFamily="2" charset="-78"/>
                          <a:cs typeface="B Nazanin" panose="00000400000000000000" pitchFamily="2" charset="-78"/>
                        </a:rPr>
                        <a:t>-2.84</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420478489"/>
                  </a:ext>
                </a:extLst>
              </a:tr>
              <a:tr h="334534">
                <a:tc>
                  <a:txBody>
                    <a:bodyPr/>
                    <a:lstStyle/>
                    <a:p>
                      <a:pPr algn="ctr" rtl="1" fontAlgn="ctr"/>
                      <a:r>
                        <a:rPr lang="fa-IR" sz="1400" b="1" i="0" u="none" strike="noStrike" dirty="0">
                          <a:solidFill>
                            <a:srgbClr val="000000"/>
                          </a:solidFill>
                          <a:effectLst/>
                          <a:latin typeface="B Nazanin" panose="00000400000000000000" pitchFamily="2" charset="-78"/>
                          <a:cs typeface="B Nazanin" panose="00000400000000000000" pitchFamily="2" charset="-78"/>
                        </a:rPr>
                        <a:t>اوره (خلیج فارس)</a:t>
                      </a:r>
                    </a:p>
                  </a:txBody>
                  <a:tcPr marL="9525" marR="9525" marT="9525"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E7E6E6"/>
                    </a:solidFill>
                  </a:tcPr>
                </a:tc>
                <a:tc>
                  <a:txBody>
                    <a:bodyPr/>
                    <a:lstStyle/>
                    <a:p>
                      <a:pPr algn="ctr" rtl="0" fontAlgn="ctr"/>
                      <a:r>
                        <a:rPr lang="en-US" sz="1200" b="1" i="0" u="none" strike="noStrike">
                          <a:solidFill>
                            <a:srgbClr val="000000"/>
                          </a:solidFill>
                          <a:effectLst/>
                          <a:latin typeface="B Nazanin" panose="00000400000000000000" pitchFamily="2" charset="-78"/>
                          <a:cs typeface="B Nazanin" panose="00000400000000000000" pitchFamily="2" charset="-78"/>
                        </a:rPr>
                        <a:t>618</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E7E6E6"/>
                    </a:solidFill>
                  </a:tcPr>
                </a:tc>
                <a:tc>
                  <a:txBody>
                    <a:bodyPr/>
                    <a:lstStyle/>
                    <a:p>
                      <a:pPr algn="ctr" rtl="0" fontAlgn="ctr"/>
                      <a:r>
                        <a:rPr lang="en-US" sz="1200" b="1" i="0" u="none" strike="noStrike">
                          <a:solidFill>
                            <a:srgbClr val="000000"/>
                          </a:solidFill>
                          <a:effectLst/>
                          <a:latin typeface="B Nazanin" panose="00000400000000000000" pitchFamily="2" charset="-78"/>
                          <a:cs typeface="B Nazanin" panose="00000400000000000000" pitchFamily="2" charset="-78"/>
                        </a:rPr>
                        <a:t>585</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E7E6E6"/>
                    </a:solidFill>
                  </a:tcPr>
                </a:tc>
                <a:tc>
                  <a:txBody>
                    <a:bodyPr/>
                    <a:lstStyle/>
                    <a:p>
                      <a:pPr algn="ctr" rtl="0" fontAlgn="ctr"/>
                      <a:r>
                        <a:rPr lang="en-US" sz="1200" b="1" i="0" u="none" strike="noStrike" dirty="0">
                          <a:solidFill>
                            <a:srgbClr val="FF0000"/>
                          </a:solidFill>
                          <a:effectLst/>
                          <a:latin typeface="B Nazanin" panose="00000400000000000000" pitchFamily="2" charset="-78"/>
                          <a:cs typeface="B Nazanin" panose="00000400000000000000" pitchFamily="2" charset="-78"/>
                        </a:rPr>
                        <a:t>-5.34</a:t>
                      </a:r>
                    </a:p>
                  </a:txBody>
                  <a:tcPr marL="9525" marR="9525" marT="952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3285356361"/>
                  </a:ext>
                </a:extLst>
              </a:tr>
            </a:tbl>
          </a:graphicData>
        </a:graphic>
      </p:graphicFrame>
    </p:spTree>
    <p:extLst>
      <p:ext uri="{BB962C8B-B14F-4D97-AF65-F5344CB8AC3E}">
        <p14:creationId xmlns:p14="http://schemas.microsoft.com/office/powerpoint/2010/main" val="36231398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13D4C-6F6B-C6B6-3504-78F0659C05E3}"/>
              </a:ext>
            </a:extLst>
          </p:cNvPr>
          <p:cNvSpPr>
            <a:spLocks noGrp="1"/>
          </p:cNvSpPr>
          <p:nvPr>
            <p:ph type="title"/>
          </p:nvPr>
        </p:nvSpPr>
        <p:spPr/>
        <p:txBody>
          <a:bodyPr>
            <a:normAutofit/>
          </a:bodyPr>
          <a:lstStyle/>
          <a:p>
            <a:pPr algn="r"/>
            <a:r>
              <a:rPr lang="fa-IR" sz="2800" dirty="0">
                <a:cs typeface="B Titr" panose="00000700000000000000" pitchFamily="2" charset="-78"/>
              </a:rPr>
              <a:t>اهم رویدادهای هفته جاری </a:t>
            </a:r>
            <a:endParaRPr lang="en-US" sz="2800" dirty="0">
              <a:cs typeface="B Titr" panose="00000700000000000000" pitchFamily="2" charset="-78"/>
            </a:endParaRPr>
          </a:p>
        </p:txBody>
      </p:sp>
      <p:sp>
        <p:nvSpPr>
          <p:cNvPr id="4" name="Slide Number Placeholder 3">
            <a:extLst>
              <a:ext uri="{FF2B5EF4-FFF2-40B4-BE49-F238E27FC236}">
                <a16:creationId xmlns:a16="http://schemas.microsoft.com/office/drawing/2014/main" id="{C3F5686F-FFF5-ECB2-E3C7-1EE2DEB5B0DD}"/>
              </a:ext>
            </a:extLst>
          </p:cNvPr>
          <p:cNvSpPr>
            <a:spLocks noGrp="1"/>
          </p:cNvSpPr>
          <p:nvPr>
            <p:ph type="sldNum" sz="quarter" idx="12"/>
          </p:nvPr>
        </p:nvSpPr>
        <p:spPr/>
        <p:txBody>
          <a:bodyPr/>
          <a:lstStyle/>
          <a:p>
            <a:pPr algn="l"/>
            <a:r>
              <a:rPr lang="fa-IR" dirty="0">
                <a:solidFill>
                  <a:schemeClr val="tx1"/>
                </a:solidFill>
                <a:cs typeface="B Nazanin" panose="00000400000000000000" pitchFamily="2" charset="-78"/>
              </a:rPr>
              <a:t>12</a:t>
            </a:r>
            <a:endParaRPr lang="en-US" dirty="0">
              <a:solidFill>
                <a:schemeClr val="tx1"/>
              </a:solidFill>
              <a:cs typeface="B Nazanin" panose="00000400000000000000" pitchFamily="2" charset="-78"/>
            </a:endParaRPr>
          </a:p>
        </p:txBody>
      </p:sp>
      <p:graphicFrame>
        <p:nvGraphicFramePr>
          <p:cNvPr id="5" name="Table 4">
            <a:extLst>
              <a:ext uri="{FF2B5EF4-FFF2-40B4-BE49-F238E27FC236}">
                <a16:creationId xmlns:a16="http://schemas.microsoft.com/office/drawing/2014/main" id="{8D194FD0-E584-A467-7F3E-1B37424223F9}"/>
              </a:ext>
            </a:extLst>
          </p:cNvPr>
          <p:cNvGraphicFramePr>
            <a:graphicFrameLocks noGrp="1"/>
          </p:cNvGraphicFramePr>
          <p:nvPr>
            <p:extLst>
              <p:ext uri="{D42A27DB-BD31-4B8C-83A1-F6EECF244321}">
                <p14:modId xmlns:p14="http://schemas.microsoft.com/office/powerpoint/2010/main" val="253660708"/>
              </p:ext>
            </p:extLst>
          </p:nvPr>
        </p:nvGraphicFramePr>
        <p:xfrm>
          <a:off x="2948940" y="1828806"/>
          <a:ext cx="6423660" cy="1578652"/>
        </p:xfrm>
        <a:graphic>
          <a:graphicData uri="http://schemas.openxmlformats.org/drawingml/2006/table">
            <a:tbl>
              <a:tblPr firstRow="1" bandRow="1"/>
              <a:tblGrid>
                <a:gridCol w="1372934">
                  <a:extLst>
                    <a:ext uri="{9D8B030D-6E8A-4147-A177-3AD203B41FA5}">
                      <a16:colId xmlns:a16="http://schemas.microsoft.com/office/drawing/2014/main" val="419153216"/>
                    </a:ext>
                  </a:extLst>
                </a:gridCol>
                <a:gridCol w="1372934">
                  <a:extLst>
                    <a:ext uri="{9D8B030D-6E8A-4147-A177-3AD203B41FA5}">
                      <a16:colId xmlns:a16="http://schemas.microsoft.com/office/drawing/2014/main" val="2443458960"/>
                    </a:ext>
                  </a:extLst>
                </a:gridCol>
                <a:gridCol w="1553655">
                  <a:extLst>
                    <a:ext uri="{9D8B030D-6E8A-4147-A177-3AD203B41FA5}">
                      <a16:colId xmlns:a16="http://schemas.microsoft.com/office/drawing/2014/main" val="3879055766"/>
                    </a:ext>
                  </a:extLst>
                </a:gridCol>
                <a:gridCol w="2124137">
                  <a:extLst>
                    <a:ext uri="{9D8B030D-6E8A-4147-A177-3AD203B41FA5}">
                      <a16:colId xmlns:a16="http://schemas.microsoft.com/office/drawing/2014/main" val="560390825"/>
                    </a:ext>
                  </a:extLst>
                </a:gridCol>
              </a:tblGrid>
              <a:tr h="394663">
                <a:tc>
                  <a:txBody>
                    <a:bodyPr/>
                    <a:lstStyle/>
                    <a:p>
                      <a:pPr marL="0" marR="0" algn="ctr">
                        <a:spcBef>
                          <a:spcPts val="0"/>
                        </a:spcBef>
                        <a:spcAft>
                          <a:spcPts val="0"/>
                        </a:spcAft>
                      </a:pPr>
                      <a:r>
                        <a:rPr lang="ar-SA" sz="1200" b="1" dirty="0">
                          <a:solidFill>
                            <a:srgbClr val="FFFFFF"/>
                          </a:solidFill>
                          <a:effectLst/>
                          <a:latin typeface="IRANSansFaNum" panose="020B0506030804020204" pitchFamily="34" charset="-78"/>
                          <a:ea typeface="Times New Roman" panose="02020603050405020304" pitchFamily="18" charset="0"/>
                          <a:cs typeface="B Nazanin" panose="00000400000000000000" pitchFamily="2" charset="-78"/>
                        </a:rPr>
                        <a:t>درصد تغییرات</a:t>
                      </a:r>
                      <a:endParaRPr lang="en-US" sz="1200" b="1" dirty="0">
                        <a:effectLst/>
                        <a:latin typeface="IRANSansFaNum" panose="020B0506030804020204" pitchFamily="34" charset="-78"/>
                        <a:ea typeface="Times New Roman" panose="02020603050405020304" pitchFamily="18" charset="0"/>
                        <a:cs typeface="B Nazanin" panose="00000400000000000000" pitchFamily="2" charset="-78"/>
                      </a:endParaRPr>
                    </a:p>
                  </a:txBody>
                  <a:tcPr marL="68580" marR="68580" marT="0" marB="0" anchor="ctr">
                    <a:lnL w="12700" cap="flat" cmpd="sng" algn="ctr">
                      <a:noFill/>
                      <a:prstDash val="solid"/>
                      <a:round/>
                      <a:headEnd type="none" w="med" len="med"/>
                      <a:tailEnd type="none" w="med" len="med"/>
                    </a:lnL>
                    <a:lnR>
                      <a:noFill/>
                    </a:lnR>
                    <a:lnT w="28575" cap="flat" cmpd="sng" algn="ctr">
                      <a:solidFill>
                        <a:schemeClr val="tx1">
                          <a:lumMod val="75000"/>
                          <a:lumOff val="25000"/>
                        </a:schemeClr>
                      </a:solidFill>
                      <a:prstDash val="solid"/>
                      <a:round/>
                      <a:headEnd type="none" w="med" len="med"/>
                      <a:tailEnd type="none" w="med" len="med"/>
                    </a:lnT>
                    <a:lnB w="2857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marL="0" marR="0" algn="ctr">
                        <a:spcBef>
                          <a:spcPts val="0"/>
                        </a:spcBef>
                        <a:spcAft>
                          <a:spcPts val="0"/>
                        </a:spcAft>
                      </a:pPr>
                      <a:r>
                        <a:rPr lang="ar-SA" sz="1200" b="1" dirty="0">
                          <a:solidFill>
                            <a:srgbClr val="FFFFFF"/>
                          </a:solidFill>
                          <a:effectLst/>
                          <a:latin typeface="IRANSansFaNum" panose="020B0506030804020204" pitchFamily="34" charset="-78"/>
                          <a:ea typeface="Times New Roman" panose="02020603050405020304" pitchFamily="18" charset="0"/>
                          <a:cs typeface="B Nazanin" panose="00000400000000000000" pitchFamily="2" charset="-78"/>
                        </a:rPr>
                        <a:t>قیمت انتهای هفته</a:t>
                      </a:r>
                      <a:endParaRPr lang="en-US" sz="1200" b="1" dirty="0">
                        <a:effectLst/>
                        <a:latin typeface="IRANSansFaNum" panose="020B0506030804020204" pitchFamily="34" charset="-78"/>
                        <a:ea typeface="Times New Roman" panose="02020603050405020304" pitchFamily="18" charset="0"/>
                        <a:cs typeface="B Nazanin" panose="00000400000000000000" pitchFamily="2" charset="-78"/>
                      </a:endParaRPr>
                    </a:p>
                  </a:txBody>
                  <a:tcPr marL="68580" marR="68580" marT="0" marB="0" anchor="ctr">
                    <a:lnL>
                      <a:noFill/>
                    </a:lnL>
                    <a:lnR>
                      <a:noFill/>
                    </a:lnR>
                    <a:lnT w="28575" cap="flat" cmpd="sng" algn="ctr">
                      <a:solidFill>
                        <a:schemeClr val="tx1">
                          <a:lumMod val="75000"/>
                          <a:lumOff val="25000"/>
                        </a:schemeClr>
                      </a:solidFill>
                      <a:prstDash val="solid"/>
                      <a:round/>
                      <a:headEnd type="none" w="med" len="med"/>
                      <a:tailEnd type="none" w="med" len="med"/>
                    </a:lnT>
                    <a:lnB w="2857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marL="0" marR="0" algn="ctr">
                        <a:spcBef>
                          <a:spcPts val="0"/>
                        </a:spcBef>
                        <a:spcAft>
                          <a:spcPts val="0"/>
                        </a:spcAft>
                      </a:pPr>
                      <a:r>
                        <a:rPr lang="ar-SA" sz="1200" b="1" dirty="0">
                          <a:solidFill>
                            <a:srgbClr val="FFFFFF"/>
                          </a:solidFill>
                          <a:effectLst/>
                          <a:latin typeface="IRANSansFaNum" panose="020B0506030804020204" pitchFamily="34" charset="-78"/>
                          <a:ea typeface="Times New Roman" panose="02020603050405020304" pitchFamily="18" charset="0"/>
                          <a:cs typeface="B Nazanin" panose="00000400000000000000" pitchFamily="2" charset="-78"/>
                        </a:rPr>
                        <a:t>قیمت ابتدای هفته</a:t>
                      </a:r>
                      <a:endParaRPr lang="en-US" sz="1200" b="1" dirty="0">
                        <a:effectLst/>
                        <a:latin typeface="IRANSansFaNum" panose="020B0506030804020204" pitchFamily="34" charset="-78"/>
                        <a:ea typeface="Times New Roman" panose="02020603050405020304" pitchFamily="18" charset="0"/>
                        <a:cs typeface="B Nazanin" panose="00000400000000000000" pitchFamily="2" charset="-78"/>
                      </a:endParaRPr>
                    </a:p>
                  </a:txBody>
                  <a:tcPr marL="68580" marR="68580" marT="0" marB="0" anchor="ctr">
                    <a:lnL>
                      <a:noFill/>
                    </a:lnL>
                    <a:lnR>
                      <a:noFill/>
                    </a:lnR>
                    <a:lnT w="28575" cap="flat" cmpd="sng" algn="ctr">
                      <a:solidFill>
                        <a:schemeClr val="tx1">
                          <a:lumMod val="75000"/>
                          <a:lumOff val="25000"/>
                        </a:schemeClr>
                      </a:solidFill>
                      <a:prstDash val="solid"/>
                      <a:round/>
                      <a:headEnd type="none" w="med" len="med"/>
                      <a:tailEnd type="none" w="med" len="med"/>
                    </a:lnT>
                    <a:lnB w="2857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marL="0" marR="0" algn="ctr">
                        <a:spcBef>
                          <a:spcPts val="0"/>
                        </a:spcBef>
                        <a:spcAft>
                          <a:spcPts val="0"/>
                        </a:spcAft>
                        <a:tabLst>
                          <a:tab pos="931545" algn="ctr"/>
                        </a:tabLst>
                      </a:pPr>
                      <a:r>
                        <a:rPr lang="ar-SA" sz="1200" b="1" dirty="0">
                          <a:solidFill>
                            <a:srgbClr val="FFFFFF"/>
                          </a:solidFill>
                          <a:effectLst/>
                          <a:latin typeface="IRANSansFaNum" panose="020B0506030804020204" pitchFamily="34" charset="-78"/>
                          <a:ea typeface="Times New Roman" panose="02020603050405020304" pitchFamily="18" charset="0"/>
                          <a:cs typeface="B Nazanin" panose="00000400000000000000" pitchFamily="2" charset="-78"/>
                        </a:rPr>
                        <a:t>شرح</a:t>
                      </a:r>
                      <a:endParaRPr lang="en-US" sz="1200" b="1" dirty="0">
                        <a:effectLst/>
                        <a:latin typeface="IRANSansFaNum" panose="020B0506030804020204" pitchFamily="34" charset="-78"/>
                        <a:ea typeface="Times New Roman" panose="02020603050405020304" pitchFamily="18" charset="0"/>
                        <a:cs typeface="B Nazanin" panose="00000400000000000000" pitchFamily="2" charset="-78"/>
                      </a:endParaRPr>
                    </a:p>
                  </a:txBody>
                  <a:tcPr marL="68580" marR="68580" marT="0" marB="0" anchor="ctr">
                    <a:lnL>
                      <a:noFill/>
                    </a:lnL>
                    <a:lnR w="12700" cap="flat" cmpd="sng" algn="ctr">
                      <a:noFill/>
                      <a:prstDash val="solid"/>
                      <a:round/>
                      <a:headEnd type="none" w="med" len="med"/>
                      <a:tailEnd type="none" w="med" len="med"/>
                    </a:lnR>
                    <a:lnT w="28575" cap="flat" cmpd="sng" algn="ctr">
                      <a:solidFill>
                        <a:schemeClr val="tx1">
                          <a:lumMod val="75000"/>
                          <a:lumOff val="25000"/>
                        </a:schemeClr>
                      </a:solidFill>
                      <a:prstDash val="solid"/>
                      <a:round/>
                      <a:headEnd type="none" w="med" len="med"/>
                      <a:tailEnd type="none" w="med" len="med"/>
                    </a:lnT>
                    <a:lnB w="2857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extLst>
                  <a:ext uri="{0D108BD9-81ED-4DB2-BD59-A6C34878D82A}">
                    <a16:rowId xmlns:a16="http://schemas.microsoft.com/office/drawing/2014/main" val="2152709860"/>
                  </a:ext>
                </a:extLst>
              </a:tr>
              <a:tr h="394663">
                <a:tc>
                  <a:txBody>
                    <a:bodyPr/>
                    <a:lstStyle/>
                    <a:p>
                      <a:pPr marL="0" marR="0" algn="ctr" rtl="1">
                        <a:spcBef>
                          <a:spcPts val="0"/>
                        </a:spcBef>
                        <a:spcAft>
                          <a:spcPts val="0"/>
                        </a:spcAft>
                      </a:pPr>
                      <a:r>
                        <a:rPr lang="fa-IR" sz="1200" b="1" kern="1200" dirty="0">
                          <a:solidFill>
                            <a:srgbClr val="FF0000"/>
                          </a:solidFill>
                          <a:effectLst/>
                          <a:latin typeface="IPT Nazanin" panose="00000400000000000000" pitchFamily="2" charset="2"/>
                          <a:ea typeface="Times New Roman" panose="02020603050405020304" pitchFamily="18" charset="0"/>
                          <a:cs typeface="B Nazanin" panose="00000400000000000000" pitchFamily="2" charset="-78"/>
                        </a:rPr>
                        <a:t>0.6 %-</a:t>
                      </a:r>
                      <a:endParaRPr lang="en-US" sz="1200" b="1" kern="1200" dirty="0">
                        <a:solidFill>
                          <a:srgbClr val="FF0000"/>
                        </a:solidFill>
                        <a:effectLst/>
                        <a:latin typeface="IPT Nazanin" panose="00000400000000000000" pitchFamily="2" charset="2"/>
                        <a:ea typeface="Times New Roman" panose="02020603050405020304" pitchFamily="18" charset="0"/>
                        <a:cs typeface="B Nazanin" panose="00000400000000000000" pitchFamily="2" charset="-78"/>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lumMod val="75000"/>
                          <a:lumOff val="2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ctr" rtl="1">
                        <a:spcBef>
                          <a:spcPts val="0"/>
                        </a:spcBef>
                        <a:spcAft>
                          <a:spcPts val="0"/>
                        </a:spcAft>
                      </a:pPr>
                      <a:r>
                        <a:rPr lang="fa-IR" sz="1200" b="1" dirty="0">
                          <a:solidFill>
                            <a:srgbClr val="000000"/>
                          </a:solidFill>
                          <a:effectLst/>
                          <a:latin typeface="IPT Nazanin" panose="00000400000000000000" pitchFamily="2" charset="2"/>
                          <a:ea typeface="Times New Roman" panose="02020603050405020304" pitchFamily="18" charset="0"/>
                          <a:cs typeface="B Nazanin" panose="00000400000000000000" pitchFamily="2" charset="-78"/>
                        </a:rPr>
                        <a:t>159,020,000</a:t>
                      </a:r>
                      <a:endParaRPr lang="en-US" sz="1200" b="1" dirty="0">
                        <a:effectLst/>
                        <a:latin typeface="IPT Nazanin" panose="00000400000000000000" pitchFamily="2" charset="2"/>
                        <a:ea typeface="Times New Roman" panose="02020603050405020304" pitchFamily="18" charset="0"/>
                        <a:cs typeface="B Nazanin" panose="00000400000000000000" pitchFamily="2" charset="-78"/>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lumMod val="75000"/>
                          <a:lumOff val="2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ctr" rtl="1">
                        <a:spcBef>
                          <a:spcPts val="0"/>
                        </a:spcBef>
                        <a:spcAft>
                          <a:spcPts val="0"/>
                        </a:spcAft>
                      </a:pPr>
                      <a:r>
                        <a:rPr lang="fa-IR" sz="1200" b="1" dirty="0">
                          <a:solidFill>
                            <a:srgbClr val="000000"/>
                          </a:solidFill>
                          <a:effectLst/>
                          <a:latin typeface="IPT Nazanin" panose="00000400000000000000" pitchFamily="2" charset="2"/>
                          <a:ea typeface="Times New Roman" panose="02020603050405020304" pitchFamily="18" charset="0"/>
                          <a:cs typeface="B Nazanin" panose="00000400000000000000" pitchFamily="2" charset="-78"/>
                        </a:rPr>
                        <a:t>160,050,000</a:t>
                      </a:r>
                      <a:endParaRPr lang="en-US" sz="1200" b="1" dirty="0">
                        <a:effectLst/>
                        <a:latin typeface="IPT Nazanin" panose="00000400000000000000" pitchFamily="2" charset="2"/>
                        <a:ea typeface="Times New Roman" panose="02020603050405020304" pitchFamily="18" charset="0"/>
                        <a:cs typeface="B Nazanin" panose="00000400000000000000" pitchFamily="2" charset="-78"/>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lumMod val="75000"/>
                          <a:lumOff val="2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ctr">
                        <a:spcBef>
                          <a:spcPts val="0"/>
                        </a:spcBef>
                        <a:spcAft>
                          <a:spcPts val="0"/>
                        </a:spcAft>
                      </a:pPr>
                      <a:r>
                        <a:rPr lang="ar-SA" sz="1200" b="1" dirty="0">
                          <a:solidFill>
                            <a:srgbClr val="000000"/>
                          </a:solidFill>
                          <a:effectLst/>
                          <a:latin typeface="IRANSansFaNum" panose="020B0506030804020204" pitchFamily="34" charset="-78"/>
                          <a:ea typeface="Times New Roman" panose="02020603050405020304" pitchFamily="18" charset="0"/>
                          <a:cs typeface="B Nazanin" panose="00000400000000000000" pitchFamily="2" charset="-78"/>
                        </a:rPr>
                        <a:t>سکه تمام بهار</a:t>
                      </a:r>
                      <a:endParaRPr lang="en-US" sz="1200" b="1" dirty="0">
                        <a:effectLst/>
                        <a:latin typeface="IRANSansFaNum" panose="020B0506030804020204" pitchFamily="34" charset="-78"/>
                        <a:ea typeface="Times New Roman" panose="02020603050405020304" pitchFamily="18" charset="0"/>
                        <a:cs typeface="B Nazanin" panose="00000400000000000000" pitchFamily="2" charset="-78"/>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lumMod val="75000"/>
                          <a:lumOff val="2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327160390"/>
                  </a:ext>
                </a:extLst>
              </a:tr>
              <a:tr h="394663">
                <a:tc>
                  <a:txBody>
                    <a:bodyPr/>
                    <a:lstStyle/>
                    <a:p>
                      <a:pPr marL="0" marR="0" algn="ctr" rtl="1">
                        <a:spcBef>
                          <a:spcPts val="0"/>
                        </a:spcBef>
                        <a:spcAft>
                          <a:spcPts val="0"/>
                        </a:spcAft>
                      </a:pPr>
                      <a:r>
                        <a:rPr lang="fa-IR" sz="1200" b="1" kern="1200" dirty="0">
                          <a:solidFill>
                            <a:srgbClr val="00B050"/>
                          </a:solidFill>
                          <a:effectLst/>
                          <a:latin typeface="IPT Nazanin" panose="00000400000000000000" pitchFamily="2" charset="2"/>
                          <a:ea typeface="Times New Roman" panose="02020603050405020304" pitchFamily="18" charset="0"/>
                          <a:cs typeface="B Nazanin" panose="00000400000000000000" pitchFamily="2" charset="-78"/>
                        </a:rPr>
                        <a:t>5.2%</a:t>
                      </a:r>
                      <a:endParaRPr lang="en-US" sz="1200" b="1" kern="1200" dirty="0">
                        <a:solidFill>
                          <a:srgbClr val="00B050"/>
                        </a:solidFill>
                        <a:effectLst/>
                        <a:latin typeface="IPT Nazanin" panose="00000400000000000000" pitchFamily="2" charset="2"/>
                        <a:ea typeface="Times New Roman" panose="02020603050405020304" pitchFamily="18" charset="0"/>
                        <a:cs typeface="B Nazanin" panose="00000400000000000000" pitchFamily="2" charset="-78"/>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rtl="1">
                        <a:spcBef>
                          <a:spcPts val="0"/>
                        </a:spcBef>
                        <a:spcAft>
                          <a:spcPts val="0"/>
                        </a:spcAft>
                      </a:pPr>
                      <a:r>
                        <a:rPr lang="fa-IR" sz="1200" b="1" dirty="0">
                          <a:effectLst/>
                          <a:latin typeface="IPT Nazanin" panose="00000400000000000000" pitchFamily="2" charset="2"/>
                          <a:ea typeface="Times New Roman" panose="02020603050405020304" pitchFamily="18" charset="0"/>
                          <a:cs typeface="B Nazanin" panose="00000400000000000000" pitchFamily="2" charset="-78"/>
                        </a:rPr>
                        <a:t>14,660,000</a:t>
                      </a:r>
                      <a:endParaRPr lang="en-US" sz="1200" b="1" dirty="0">
                        <a:effectLst/>
                        <a:latin typeface="IPT Nazanin" panose="00000400000000000000" pitchFamily="2" charset="2"/>
                        <a:ea typeface="Times New Roman" panose="02020603050405020304" pitchFamily="18" charset="0"/>
                        <a:cs typeface="B Nazanin" panose="00000400000000000000" pitchFamily="2" charset="-78"/>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rtl="1">
                        <a:spcBef>
                          <a:spcPts val="0"/>
                        </a:spcBef>
                        <a:spcAft>
                          <a:spcPts val="0"/>
                        </a:spcAft>
                      </a:pPr>
                      <a:r>
                        <a:rPr lang="fa-IR" sz="1200" b="1" dirty="0">
                          <a:effectLst/>
                          <a:latin typeface="IPT Nazanin" panose="00000400000000000000" pitchFamily="2" charset="2"/>
                          <a:ea typeface="Times New Roman" panose="02020603050405020304" pitchFamily="18" charset="0"/>
                          <a:cs typeface="B Nazanin" panose="00000400000000000000" pitchFamily="2" charset="-78"/>
                        </a:rPr>
                        <a:t>13,930,000</a:t>
                      </a:r>
                      <a:endParaRPr lang="en-US" sz="1200" b="1" dirty="0">
                        <a:effectLst/>
                        <a:latin typeface="IPT Nazanin" panose="00000400000000000000" pitchFamily="2" charset="2"/>
                        <a:ea typeface="Times New Roman" panose="02020603050405020304" pitchFamily="18" charset="0"/>
                        <a:cs typeface="B Nazanin" panose="00000400000000000000" pitchFamily="2" charset="-78"/>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ar-SA" sz="1200" b="1" dirty="0">
                          <a:effectLst/>
                          <a:latin typeface="IRANSansFaNum" panose="020B0506030804020204" pitchFamily="34" charset="-78"/>
                          <a:ea typeface="Times New Roman" panose="02020603050405020304" pitchFamily="18" charset="0"/>
                          <a:cs typeface="B Nazanin" panose="00000400000000000000" pitchFamily="2" charset="-78"/>
                        </a:rPr>
                        <a:t>طلای 18 عیار</a:t>
                      </a:r>
                      <a:endParaRPr lang="en-US" sz="1200" b="1" dirty="0">
                        <a:effectLst/>
                        <a:latin typeface="IRANSansFaNum" panose="020B0506030804020204" pitchFamily="34" charset="-78"/>
                        <a:ea typeface="Times New Roman" panose="02020603050405020304" pitchFamily="18" charset="0"/>
                        <a:cs typeface="B Nazanin" panose="00000400000000000000" pitchFamily="2" charset="-78"/>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79388794"/>
                  </a:ext>
                </a:extLst>
              </a:tr>
              <a:tr h="394663">
                <a:tc>
                  <a:txBody>
                    <a:bodyPr/>
                    <a:lstStyle/>
                    <a:p>
                      <a:pPr marL="0" marR="0" algn="ctr" rtl="1">
                        <a:spcBef>
                          <a:spcPts val="0"/>
                        </a:spcBef>
                        <a:spcAft>
                          <a:spcPts val="0"/>
                        </a:spcAft>
                      </a:pPr>
                      <a:r>
                        <a:rPr lang="fa-IR" sz="1200" b="1" dirty="0">
                          <a:solidFill>
                            <a:srgbClr val="00B050"/>
                          </a:solidFill>
                          <a:effectLst/>
                          <a:latin typeface="IPT Nazanin" panose="00000400000000000000" pitchFamily="2" charset="2"/>
                          <a:ea typeface="Times New Roman" panose="02020603050405020304" pitchFamily="18" charset="0"/>
                          <a:cs typeface="B Nazanin" panose="00000400000000000000" pitchFamily="2" charset="-78"/>
                        </a:rPr>
                        <a:t>1.05</a:t>
                      </a:r>
                      <a:r>
                        <a:rPr lang="ar-SA" sz="1200" b="1" dirty="0">
                          <a:solidFill>
                            <a:srgbClr val="00B050"/>
                          </a:solidFill>
                          <a:effectLst/>
                          <a:latin typeface="IPT Nazanin" panose="00000400000000000000" pitchFamily="2" charset="2"/>
                          <a:ea typeface="Times New Roman" panose="02020603050405020304" pitchFamily="18" charset="0"/>
                          <a:cs typeface="B Nazanin" panose="00000400000000000000" pitchFamily="2" charset="-78"/>
                        </a:rPr>
                        <a:t>%</a:t>
                      </a:r>
                      <a:endParaRPr lang="en-US" sz="1200" b="1" dirty="0">
                        <a:solidFill>
                          <a:srgbClr val="00B050"/>
                        </a:solidFill>
                        <a:effectLst/>
                        <a:latin typeface="IPT Nazanin" panose="00000400000000000000" pitchFamily="2" charset="2"/>
                        <a:ea typeface="Times New Roman" panose="02020603050405020304" pitchFamily="18" charset="0"/>
                        <a:cs typeface="B Nazanin" panose="00000400000000000000" pitchFamily="2" charset="-78"/>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ctr" rtl="1">
                        <a:spcBef>
                          <a:spcPts val="0"/>
                        </a:spcBef>
                        <a:spcAft>
                          <a:spcPts val="0"/>
                        </a:spcAft>
                      </a:pPr>
                      <a:r>
                        <a:rPr lang="fa-IR" sz="1200" b="1" dirty="0">
                          <a:solidFill>
                            <a:srgbClr val="000000"/>
                          </a:solidFill>
                          <a:effectLst/>
                          <a:latin typeface="IPT Nazanin" panose="00000400000000000000" pitchFamily="2" charset="2"/>
                          <a:ea typeface="Times New Roman" panose="02020603050405020304" pitchFamily="18" charset="0"/>
                          <a:cs typeface="B Nazanin" panose="00000400000000000000" pitchFamily="2" charset="-78"/>
                        </a:rPr>
                        <a:t>277,300</a:t>
                      </a:r>
                      <a:endParaRPr lang="en-US" sz="1200" b="1" dirty="0">
                        <a:effectLst/>
                        <a:latin typeface="IPT Nazanin" panose="00000400000000000000" pitchFamily="2" charset="2"/>
                        <a:ea typeface="Times New Roman" panose="02020603050405020304" pitchFamily="18" charset="0"/>
                        <a:cs typeface="B Nazanin" panose="00000400000000000000" pitchFamily="2" charset="-78"/>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ctr" rtl="1">
                        <a:spcBef>
                          <a:spcPts val="0"/>
                        </a:spcBef>
                        <a:spcAft>
                          <a:spcPts val="0"/>
                        </a:spcAft>
                      </a:pPr>
                      <a:r>
                        <a:rPr lang="fa-IR" sz="1200" b="1" dirty="0">
                          <a:solidFill>
                            <a:srgbClr val="000000"/>
                          </a:solidFill>
                          <a:effectLst/>
                          <a:latin typeface="IPT Nazanin" panose="00000400000000000000" pitchFamily="2" charset="2"/>
                          <a:ea typeface="Times New Roman" panose="02020603050405020304" pitchFamily="18" charset="0"/>
                          <a:cs typeface="B Nazanin" panose="00000400000000000000" pitchFamily="2" charset="-78"/>
                        </a:rPr>
                        <a:t>274,398</a:t>
                      </a:r>
                      <a:endParaRPr lang="en-US" sz="1200" b="1" dirty="0">
                        <a:effectLst/>
                        <a:latin typeface="IPT Nazanin" panose="00000400000000000000" pitchFamily="2" charset="2"/>
                        <a:ea typeface="Times New Roman" panose="02020603050405020304" pitchFamily="18" charset="0"/>
                        <a:cs typeface="B Nazanin" panose="00000400000000000000" pitchFamily="2" charset="-78"/>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ctr">
                        <a:spcBef>
                          <a:spcPts val="0"/>
                        </a:spcBef>
                        <a:spcAft>
                          <a:spcPts val="0"/>
                        </a:spcAft>
                      </a:pPr>
                      <a:r>
                        <a:rPr lang="ar-SA" sz="1200" b="1" dirty="0">
                          <a:solidFill>
                            <a:srgbClr val="000000"/>
                          </a:solidFill>
                          <a:effectLst/>
                          <a:latin typeface="IRANSansFaNum" panose="020B0506030804020204" pitchFamily="34" charset="-78"/>
                          <a:ea typeface="Times New Roman" panose="02020603050405020304" pitchFamily="18" charset="0"/>
                          <a:cs typeface="B Nazanin" panose="00000400000000000000" pitchFamily="2" charset="-78"/>
                        </a:rPr>
                        <a:t>نرخ دلار نیما</a:t>
                      </a:r>
                      <a:endParaRPr lang="en-US" sz="1200" b="1" dirty="0">
                        <a:effectLst/>
                        <a:latin typeface="IRANSansFaNum" panose="020B0506030804020204" pitchFamily="34" charset="-78"/>
                        <a:ea typeface="Times New Roman" panose="02020603050405020304" pitchFamily="18" charset="0"/>
                        <a:cs typeface="B Nazanin" panose="00000400000000000000" pitchFamily="2" charset="-78"/>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160667442"/>
                  </a:ext>
                </a:extLst>
              </a:tr>
            </a:tbl>
          </a:graphicData>
        </a:graphic>
      </p:graphicFrame>
      <p:sp>
        <p:nvSpPr>
          <p:cNvPr id="7" name="TextBox 6">
            <a:extLst>
              <a:ext uri="{FF2B5EF4-FFF2-40B4-BE49-F238E27FC236}">
                <a16:creationId xmlns:a16="http://schemas.microsoft.com/office/drawing/2014/main" id="{89E2AF00-99F5-1B55-2E59-AAEE7DED5B79}"/>
              </a:ext>
            </a:extLst>
          </p:cNvPr>
          <p:cNvSpPr txBox="1"/>
          <p:nvPr/>
        </p:nvSpPr>
        <p:spPr>
          <a:xfrm>
            <a:off x="5492938" y="1359199"/>
            <a:ext cx="4953740" cy="320088"/>
          </a:xfrm>
          <a:prstGeom prst="rect">
            <a:avLst/>
          </a:prstGeom>
        </p:spPr>
        <p:txBody>
          <a:bodyPr vert="horz" lIns="91440" tIns="45720" rIns="91440" bIns="45720" rtlCol="0" anchor="ctr">
            <a:normAutofit/>
          </a:bodyPr>
          <a:lstStyle>
            <a:defPPr>
              <a:defRPr lang="en-US"/>
            </a:defPPr>
            <a:lvl1pPr algn="r" defTabSz="914400" rtl="1">
              <a:lnSpc>
                <a:spcPct val="90000"/>
              </a:lnSpc>
              <a:spcBef>
                <a:spcPct val="0"/>
              </a:spcBef>
              <a:buNone/>
              <a:defRPr sz="1600">
                <a:latin typeface="IRANSansFaNum Black" panose="020B0506030804020204" pitchFamily="34" charset="-78"/>
                <a:ea typeface="+mj-ea"/>
                <a:cs typeface="IRANSansFaNum Black" panose="020B0506030804020204" pitchFamily="34" charset="-78"/>
              </a:defRPr>
            </a:lvl1pPr>
          </a:lstStyle>
          <a:p>
            <a:r>
              <a:rPr lang="fa-IR" dirty="0">
                <a:cs typeface="B Nazanin" panose="00000400000000000000" pitchFamily="2" charset="-78"/>
              </a:rPr>
              <a:t>تغییرات بازارهای موازی</a:t>
            </a:r>
            <a:endParaRPr lang="en-US" dirty="0">
              <a:cs typeface="B Nazanin" panose="00000400000000000000" pitchFamily="2" charset="-78"/>
            </a:endParaRPr>
          </a:p>
        </p:txBody>
      </p:sp>
      <p:sp>
        <p:nvSpPr>
          <p:cNvPr id="9" name="TextBox 8">
            <a:extLst>
              <a:ext uri="{FF2B5EF4-FFF2-40B4-BE49-F238E27FC236}">
                <a16:creationId xmlns:a16="http://schemas.microsoft.com/office/drawing/2014/main" id="{30035B28-FC06-AE46-B273-F4BB68B7EEC6}"/>
              </a:ext>
            </a:extLst>
          </p:cNvPr>
          <p:cNvSpPr txBox="1"/>
          <p:nvPr/>
        </p:nvSpPr>
        <p:spPr>
          <a:xfrm>
            <a:off x="5430175" y="3418943"/>
            <a:ext cx="5016503" cy="320088"/>
          </a:xfrm>
          <a:prstGeom prst="rect">
            <a:avLst/>
          </a:prstGeom>
        </p:spPr>
        <p:txBody>
          <a:bodyPr vert="horz" lIns="91440" tIns="45720" rIns="91440" bIns="45720" rtlCol="0" anchor="ctr">
            <a:normAutofit/>
          </a:bodyPr>
          <a:lstStyle>
            <a:defPPr>
              <a:defRPr lang="en-US"/>
            </a:defPPr>
            <a:lvl1pPr algn="r" defTabSz="914400" rtl="1">
              <a:lnSpc>
                <a:spcPct val="90000"/>
              </a:lnSpc>
              <a:spcBef>
                <a:spcPct val="0"/>
              </a:spcBef>
              <a:buNone/>
              <a:defRPr sz="1600">
                <a:latin typeface="IRANSansFaNum Black" panose="020B0506030804020204" pitchFamily="34" charset="-78"/>
                <a:ea typeface="+mj-ea"/>
                <a:cs typeface="IRANSansFaNum Black" panose="020B0506030804020204" pitchFamily="34" charset="-78"/>
              </a:defRPr>
            </a:lvl1pPr>
          </a:lstStyle>
          <a:p>
            <a:r>
              <a:rPr lang="ar-SA" dirty="0">
                <a:cs typeface="B Nazanin" panose="00000400000000000000" pitchFamily="2" charset="-78"/>
              </a:rPr>
              <a:t>تقویم اقتصادی</a:t>
            </a:r>
            <a:endParaRPr lang="en-US" dirty="0">
              <a:cs typeface="B Nazanin" panose="00000400000000000000" pitchFamily="2" charset="-78"/>
            </a:endParaRPr>
          </a:p>
        </p:txBody>
      </p:sp>
      <p:graphicFrame>
        <p:nvGraphicFramePr>
          <p:cNvPr id="10" name="Table 9">
            <a:extLst>
              <a:ext uri="{FF2B5EF4-FFF2-40B4-BE49-F238E27FC236}">
                <a16:creationId xmlns:a16="http://schemas.microsoft.com/office/drawing/2014/main" id="{CBB6C888-E271-2107-45A3-708466D42A9D}"/>
              </a:ext>
            </a:extLst>
          </p:cNvPr>
          <p:cNvGraphicFramePr>
            <a:graphicFrameLocks noGrp="1"/>
          </p:cNvGraphicFramePr>
          <p:nvPr>
            <p:extLst>
              <p:ext uri="{D42A27DB-BD31-4B8C-83A1-F6EECF244321}">
                <p14:modId xmlns:p14="http://schemas.microsoft.com/office/powerpoint/2010/main" val="904170319"/>
              </p:ext>
            </p:extLst>
          </p:nvPr>
        </p:nvGraphicFramePr>
        <p:xfrm>
          <a:off x="2491047" y="3897297"/>
          <a:ext cx="7732450" cy="1969214"/>
        </p:xfrm>
        <a:graphic>
          <a:graphicData uri="http://schemas.openxmlformats.org/drawingml/2006/table">
            <a:tbl>
              <a:tblPr rtl="1" firstRow="1" firstCol="1" bandRow="1"/>
              <a:tblGrid>
                <a:gridCol w="1047565">
                  <a:extLst>
                    <a:ext uri="{9D8B030D-6E8A-4147-A177-3AD203B41FA5}">
                      <a16:colId xmlns:a16="http://schemas.microsoft.com/office/drawing/2014/main" val="2333540103"/>
                    </a:ext>
                  </a:extLst>
                </a:gridCol>
                <a:gridCol w="914400">
                  <a:extLst>
                    <a:ext uri="{9D8B030D-6E8A-4147-A177-3AD203B41FA5}">
                      <a16:colId xmlns:a16="http://schemas.microsoft.com/office/drawing/2014/main" val="2182667305"/>
                    </a:ext>
                  </a:extLst>
                </a:gridCol>
                <a:gridCol w="5770485">
                  <a:extLst>
                    <a:ext uri="{9D8B030D-6E8A-4147-A177-3AD203B41FA5}">
                      <a16:colId xmlns:a16="http://schemas.microsoft.com/office/drawing/2014/main" val="1612732833"/>
                    </a:ext>
                  </a:extLst>
                </a:gridCol>
              </a:tblGrid>
              <a:tr h="438035">
                <a:tc>
                  <a:txBody>
                    <a:bodyPr/>
                    <a:lstStyle/>
                    <a:p>
                      <a:pPr marL="0" marR="0" algn="ctr" rtl="1">
                        <a:spcBef>
                          <a:spcPts val="0"/>
                        </a:spcBef>
                        <a:spcAft>
                          <a:spcPts val="0"/>
                        </a:spcAft>
                      </a:pPr>
                      <a:r>
                        <a:rPr lang="ar-SA" sz="1200" b="1" dirty="0">
                          <a:solidFill>
                            <a:srgbClr val="FFFFFF"/>
                          </a:solidFill>
                          <a:effectLst/>
                          <a:latin typeface="IPT Nazanin" panose="00000400000000000000" pitchFamily="2" charset="2"/>
                          <a:ea typeface="Times New Roman" panose="02020603050405020304" pitchFamily="18" charset="0"/>
                          <a:cs typeface="IRANSansFaNum" panose="020B0506030804020204" pitchFamily="34" charset="-78"/>
                        </a:rPr>
                        <a:t>تاریخ</a:t>
                      </a:r>
                      <a:endParaRPr lang="en-US" sz="1200" b="1" dirty="0">
                        <a:solidFill>
                          <a:srgbClr val="C45911"/>
                        </a:solidFill>
                        <a:effectLst/>
                        <a:latin typeface="IPT Nazanin" panose="00000400000000000000" pitchFamily="2" charset="2"/>
                        <a:ea typeface="Times New Roman" panose="02020603050405020304" pitchFamily="18" charset="0"/>
                        <a:cs typeface="IRANSansFaNum" panose="020B0506030804020204" pitchFamily="34" charset="-78"/>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lumMod val="75000"/>
                          <a:lumOff val="25000"/>
                        </a:schemeClr>
                      </a:solidFill>
                      <a:prstDash val="solid"/>
                      <a:round/>
                      <a:headEnd type="none" w="med" len="med"/>
                      <a:tailEnd type="none" w="med" len="med"/>
                    </a:lnT>
                    <a:lnB w="2857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marL="0" marR="0" algn="ctr" rtl="1">
                        <a:spcBef>
                          <a:spcPts val="0"/>
                        </a:spcBef>
                        <a:spcAft>
                          <a:spcPts val="0"/>
                        </a:spcAft>
                      </a:pPr>
                      <a:r>
                        <a:rPr lang="ar-SA" sz="1200" b="1" dirty="0">
                          <a:solidFill>
                            <a:srgbClr val="FFFFFF"/>
                          </a:solidFill>
                          <a:effectLst/>
                          <a:latin typeface="IPT Nazanin" panose="00000400000000000000" pitchFamily="2" charset="2"/>
                          <a:ea typeface="Times New Roman" panose="02020603050405020304" pitchFamily="18" charset="0"/>
                          <a:cs typeface="IRANSansFaNum" panose="020B0506030804020204" pitchFamily="34" charset="-78"/>
                        </a:rPr>
                        <a:t>روز</a:t>
                      </a:r>
                      <a:endParaRPr lang="en-US" sz="1200" b="1" dirty="0">
                        <a:solidFill>
                          <a:srgbClr val="C45911"/>
                        </a:solidFill>
                        <a:effectLst/>
                        <a:latin typeface="IPT Nazanin" panose="00000400000000000000" pitchFamily="2" charset="2"/>
                        <a:ea typeface="Times New Roman" panose="02020603050405020304" pitchFamily="18" charset="0"/>
                        <a:cs typeface="IRANSansFaNum" panose="020B0506030804020204" pitchFamily="34" charset="-78"/>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lumMod val="75000"/>
                          <a:lumOff val="25000"/>
                        </a:schemeClr>
                      </a:solidFill>
                      <a:prstDash val="solid"/>
                      <a:round/>
                      <a:headEnd type="none" w="med" len="med"/>
                      <a:tailEnd type="none" w="med" len="med"/>
                    </a:lnT>
                    <a:lnB w="2857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marL="0" marR="0" algn="ctr" rtl="1">
                        <a:spcBef>
                          <a:spcPts val="0"/>
                        </a:spcBef>
                        <a:spcAft>
                          <a:spcPts val="0"/>
                        </a:spcAft>
                      </a:pPr>
                      <a:r>
                        <a:rPr lang="ar-SA" sz="1200" b="1" dirty="0">
                          <a:solidFill>
                            <a:srgbClr val="FFFFFF"/>
                          </a:solidFill>
                          <a:effectLst/>
                          <a:latin typeface="IPT Nazanin" panose="00000400000000000000" pitchFamily="2" charset="2"/>
                          <a:ea typeface="Times New Roman" panose="02020603050405020304" pitchFamily="18" charset="0"/>
                          <a:cs typeface="IRANSansFaNum" panose="020B0506030804020204" pitchFamily="34" charset="-78"/>
                        </a:rPr>
                        <a:t>رویداد</a:t>
                      </a:r>
                      <a:endParaRPr lang="en-US" sz="1200" b="1" dirty="0">
                        <a:solidFill>
                          <a:srgbClr val="C45911"/>
                        </a:solidFill>
                        <a:effectLst/>
                        <a:latin typeface="IPT Nazanin" panose="00000400000000000000" pitchFamily="2" charset="2"/>
                        <a:ea typeface="Times New Roman" panose="02020603050405020304" pitchFamily="18" charset="0"/>
                        <a:cs typeface="IRANSansFaNum" panose="020B0506030804020204" pitchFamily="34" charset="-78"/>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lumMod val="75000"/>
                          <a:lumOff val="25000"/>
                        </a:schemeClr>
                      </a:solidFill>
                      <a:prstDash val="solid"/>
                      <a:round/>
                      <a:headEnd type="none" w="med" len="med"/>
                      <a:tailEnd type="none" w="med" len="med"/>
                    </a:lnT>
                    <a:lnB w="2857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extLst>
                  <a:ext uri="{0D108BD9-81ED-4DB2-BD59-A6C34878D82A}">
                    <a16:rowId xmlns:a16="http://schemas.microsoft.com/office/drawing/2014/main" val="1066484632"/>
                  </a:ext>
                </a:extLst>
              </a:tr>
              <a:tr h="310219">
                <a:tc>
                  <a:txBody>
                    <a:bodyPr/>
                    <a:lstStyle/>
                    <a:p>
                      <a:pPr marL="0" marR="0" algn="ctr" rtl="1">
                        <a:spcBef>
                          <a:spcPts val="0"/>
                        </a:spcBef>
                        <a:spcAft>
                          <a:spcPts val="0"/>
                        </a:spcAft>
                      </a:pPr>
                      <a:r>
                        <a:rPr lang="fa-IR" sz="1200" b="1" dirty="0">
                          <a:solidFill>
                            <a:srgbClr val="000000"/>
                          </a:solidFill>
                          <a:effectLst/>
                          <a:latin typeface="IPT Nazanin" panose="00000400000000000000" pitchFamily="2" charset="2"/>
                          <a:ea typeface="Times New Roman" panose="02020603050405020304" pitchFamily="18" charset="0"/>
                          <a:cs typeface="B Nazanin" panose="00000400000000000000" pitchFamily="2" charset="-78"/>
                        </a:rPr>
                        <a:t>1401/08/23</a:t>
                      </a:r>
                      <a:endParaRPr lang="en-US" sz="1200" b="1" dirty="0">
                        <a:solidFill>
                          <a:srgbClr val="C45911"/>
                        </a:solidFill>
                        <a:effectLst/>
                        <a:latin typeface="IPT Nazanin" panose="00000400000000000000" pitchFamily="2" charset="2"/>
                        <a:ea typeface="Times New Roman" panose="02020603050405020304" pitchFamily="18" charset="0"/>
                        <a:cs typeface="B Nazanin" panose="00000400000000000000" pitchFamily="2" charset="-78"/>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lumMod val="75000"/>
                          <a:lumOff val="2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rtl="1">
                        <a:spcBef>
                          <a:spcPts val="0"/>
                        </a:spcBef>
                        <a:spcAft>
                          <a:spcPts val="0"/>
                        </a:spcAft>
                      </a:pPr>
                      <a:r>
                        <a:rPr lang="ar-SA" sz="1200" b="1" dirty="0">
                          <a:solidFill>
                            <a:srgbClr val="000000"/>
                          </a:solidFill>
                          <a:effectLst/>
                          <a:latin typeface="IPT Nazanin" panose="00000400000000000000" pitchFamily="2" charset="2"/>
                          <a:ea typeface="Times New Roman" panose="02020603050405020304" pitchFamily="18" charset="0"/>
                          <a:cs typeface="B Nazanin" panose="00000400000000000000" pitchFamily="2" charset="-78"/>
                        </a:rPr>
                        <a:t>دوشنبه</a:t>
                      </a:r>
                      <a:endParaRPr lang="en-US" sz="1200" b="1" dirty="0">
                        <a:solidFill>
                          <a:srgbClr val="C45911"/>
                        </a:solidFill>
                        <a:effectLst/>
                        <a:latin typeface="IPT Nazanin" panose="00000400000000000000" pitchFamily="2" charset="2"/>
                        <a:ea typeface="Times New Roman" panose="02020603050405020304" pitchFamily="18" charset="0"/>
                        <a:cs typeface="B Nazanin" panose="00000400000000000000" pitchFamily="2" charset="-78"/>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lumMod val="75000"/>
                          <a:lumOff val="2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rtl="1">
                        <a:spcBef>
                          <a:spcPts val="0"/>
                        </a:spcBef>
                        <a:spcAft>
                          <a:spcPts val="0"/>
                        </a:spcAft>
                      </a:pPr>
                      <a:r>
                        <a:rPr lang="fa-IR" sz="1300" b="1" u="none" dirty="0">
                          <a:solidFill>
                            <a:srgbClr val="000000"/>
                          </a:solidFill>
                          <a:effectLst/>
                          <a:latin typeface="IPT Nazanin" panose="00000400000000000000" pitchFamily="2" charset="2"/>
                          <a:ea typeface="Times New Roman" panose="02020603050405020304" pitchFamily="18" charset="0"/>
                          <a:cs typeface="B Nazanin" panose="00000400000000000000" pitchFamily="2" charset="-78"/>
                        </a:rPr>
                        <a:t>سخنرانی بانک مرکزی اروپا- نرخ رشد تولید ناخالص داخلی ژاپن</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lumMod val="75000"/>
                          <a:lumOff val="2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9793767"/>
                  </a:ext>
                </a:extLst>
              </a:tr>
              <a:tr h="318666">
                <a:tc>
                  <a:txBody>
                    <a:bodyPr/>
                    <a:lstStyle/>
                    <a:p>
                      <a:pPr marL="0" marR="0" algn="ctr" rtl="1">
                        <a:spcBef>
                          <a:spcPts val="0"/>
                        </a:spcBef>
                        <a:spcAft>
                          <a:spcPts val="0"/>
                        </a:spcAft>
                      </a:pPr>
                      <a:r>
                        <a:rPr kumimoji="0" lang="fa-IR" sz="1200" b="1" i="0" u="none" strike="noStrike" kern="1200" cap="none" spc="0" normalizeH="0" baseline="0" noProof="0" dirty="0">
                          <a:ln>
                            <a:noFill/>
                          </a:ln>
                          <a:solidFill>
                            <a:srgbClr val="000000"/>
                          </a:solidFill>
                          <a:effectLst/>
                          <a:uLnTx/>
                          <a:uFillTx/>
                          <a:latin typeface="IPT Nazanin" panose="00000400000000000000" pitchFamily="2" charset="2"/>
                          <a:ea typeface="Times New Roman" panose="02020603050405020304" pitchFamily="18" charset="0"/>
                          <a:cs typeface="B Nazanin" panose="00000400000000000000" pitchFamily="2" charset="-78"/>
                        </a:rPr>
                        <a:t>1401/08/24</a:t>
                      </a:r>
                      <a:endParaRPr lang="en-US" sz="1200" b="1" dirty="0">
                        <a:solidFill>
                          <a:srgbClr val="C45911"/>
                        </a:solidFill>
                        <a:effectLst/>
                        <a:latin typeface="IPT Nazanin" panose="00000400000000000000" pitchFamily="2" charset="2"/>
                        <a:ea typeface="Times New Roman" panose="02020603050405020304" pitchFamily="18" charset="0"/>
                        <a:cs typeface="B Nazanin" panose="00000400000000000000" pitchFamily="2" charset="-78"/>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ctr" rtl="1">
                        <a:spcBef>
                          <a:spcPts val="0"/>
                        </a:spcBef>
                        <a:spcAft>
                          <a:spcPts val="0"/>
                        </a:spcAft>
                      </a:pPr>
                      <a:r>
                        <a:rPr lang="fa-IR" sz="1200" b="1" dirty="0">
                          <a:solidFill>
                            <a:srgbClr val="000000"/>
                          </a:solidFill>
                          <a:effectLst/>
                          <a:latin typeface="IPT Nazanin" panose="00000400000000000000" pitchFamily="2" charset="2"/>
                          <a:ea typeface="Times New Roman" panose="02020603050405020304" pitchFamily="18" charset="0"/>
                          <a:cs typeface="B Nazanin" panose="00000400000000000000" pitchFamily="2" charset="-78"/>
                        </a:rPr>
                        <a:t>سه شنبه</a:t>
                      </a:r>
                      <a:endParaRPr lang="en-US" sz="1200" b="1" dirty="0">
                        <a:solidFill>
                          <a:srgbClr val="C45911"/>
                        </a:solidFill>
                        <a:effectLst/>
                        <a:latin typeface="IPT Nazanin" panose="00000400000000000000" pitchFamily="2" charset="2"/>
                        <a:ea typeface="Times New Roman" panose="02020603050405020304" pitchFamily="18" charset="0"/>
                        <a:cs typeface="B Nazanin" panose="00000400000000000000" pitchFamily="2" charset="-78"/>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ctr" rtl="1">
                        <a:spcBef>
                          <a:spcPts val="0"/>
                        </a:spcBef>
                        <a:spcAft>
                          <a:spcPts val="0"/>
                        </a:spcAft>
                      </a:pPr>
                      <a:r>
                        <a:rPr lang="fa-IR" sz="1300" b="1" u="none" kern="1200" dirty="0">
                          <a:solidFill>
                            <a:srgbClr val="000000"/>
                          </a:solidFill>
                          <a:effectLst/>
                          <a:latin typeface="IPT Nazanin" panose="00000400000000000000" pitchFamily="2" charset="2"/>
                          <a:ea typeface="Times New Roman" panose="02020603050405020304" pitchFamily="18" charset="0"/>
                          <a:cs typeface="B Nazanin" panose="00000400000000000000" pitchFamily="2" charset="-78"/>
                        </a:rPr>
                        <a:t>نرخ بیکاری انگلستان- تغییرات تولیدات صنعتی چین-نرخ بیکاری چین</a:t>
                      </a:r>
                      <a:endParaRPr lang="en-US" sz="1300" b="1" u="none" kern="1200" dirty="0">
                        <a:solidFill>
                          <a:srgbClr val="000000"/>
                        </a:solidFill>
                        <a:effectLst/>
                        <a:latin typeface="IPT Nazanin" panose="00000400000000000000" pitchFamily="2" charset="2"/>
                        <a:ea typeface="Times New Roman" panose="02020603050405020304" pitchFamily="18" charset="0"/>
                        <a:cs typeface="B Nazanin" panose="00000400000000000000" pitchFamily="2" charset="-78"/>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061990919"/>
                  </a:ext>
                </a:extLst>
              </a:tr>
              <a:tr h="281856">
                <a:tc>
                  <a:txBody>
                    <a:bodyPr/>
                    <a:lstStyle/>
                    <a:p>
                      <a:pPr marL="0" marR="0" algn="ctr" rtl="1">
                        <a:spcBef>
                          <a:spcPts val="0"/>
                        </a:spcBef>
                        <a:spcAft>
                          <a:spcPts val="0"/>
                        </a:spcAft>
                      </a:pPr>
                      <a:r>
                        <a:rPr kumimoji="0" lang="fa-IR" sz="1200" b="1" i="0" u="none" strike="noStrike" kern="1200" cap="none" spc="0" normalizeH="0" baseline="0" noProof="0" dirty="0">
                          <a:ln>
                            <a:noFill/>
                          </a:ln>
                          <a:solidFill>
                            <a:srgbClr val="000000"/>
                          </a:solidFill>
                          <a:effectLst/>
                          <a:uLnTx/>
                          <a:uFillTx/>
                          <a:latin typeface="IPT Nazanin" panose="00000400000000000000" pitchFamily="2" charset="2"/>
                          <a:ea typeface="Times New Roman" panose="02020603050405020304" pitchFamily="18" charset="0"/>
                          <a:cs typeface="B Nazanin" panose="00000400000000000000" pitchFamily="2" charset="-78"/>
                        </a:rPr>
                        <a:t>1401/08/25</a:t>
                      </a:r>
                      <a:endParaRPr lang="en-US" sz="1200" b="1" dirty="0">
                        <a:solidFill>
                          <a:srgbClr val="C45911"/>
                        </a:solidFill>
                        <a:effectLst/>
                        <a:latin typeface="IPT Nazanin" panose="00000400000000000000" pitchFamily="2" charset="2"/>
                        <a:ea typeface="Times New Roman" panose="02020603050405020304" pitchFamily="18" charset="0"/>
                        <a:cs typeface="B Nazanin" panose="00000400000000000000" pitchFamily="2" charset="-78"/>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rtl="1">
                        <a:spcBef>
                          <a:spcPts val="0"/>
                        </a:spcBef>
                        <a:spcAft>
                          <a:spcPts val="0"/>
                        </a:spcAft>
                      </a:pPr>
                      <a:r>
                        <a:rPr lang="ar-SA" sz="1200" b="1" dirty="0">
                          <a:solidFill>
                            <a:srgbClr val="000000"/>
                          </a:solidFill>
                          <a:effectLst/>
                          <a:latin typeface="IPT Nazanin" panose="00000400000000000000" pitchFamily="2" charset="2"/>
                          <a:ea typeface="Times New Roman" panose="02020603050405020304" pitchFamily="18" charset="0"/>
                          <a:cs typeface="B Nazanin" panose="00000400000000000000" pitchFamily="2" charset="-78"/>
                        </a:rPr>
                        <a:t>چهارشنبه</a:t>
                      </a:r>
                      <a:endParaRPr lang="en-US" sz="1200" b="1" dirty="0">
                        <a:solidFill>
                          <a:srgbClr val="C45911"/>
                        </a:solidFill>
                        <a:effectLst/>
                        <a:latin typeface="IPT Nazanin" panose="00000400000000000000" pitchFamily="2" charset="2"/>
                        <a:ea typeface="Times New Roman" panose="02020603050405020304" pitchFamily="18" charset="0"/>
                        <a:cs typeface="B Nazanin" panose="00000400000000000000" pitchFamily="2" charset="-78"/>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defTabSz="914400" rtl="1" eaLnBrk="1" latinLnBrk="0" hangingPunct="1">
                        <a:spcBef>
                          <a:spcPts val="0"/>
                        </a:spcBef>
                        <a:spcAft>
                          <a:spcPts val="0"/>
                        </a:spcAft>
                      </a:pPr>
                      <a:r>
                        <a:rPr lang="fa-IR" sz="1300" b="1" u="none" kern="1200" dirty="0">
                          <a:solidFill>
                            <a:srgbClr val="000000"/>
                          </a:solidFill>
                          <a:effectLst/>
                          <a:latin typeface="IPT Nazanin" panose="00000400000000000000" pitchFamily="2" charset="2"/>
                          <a:ea typeface="Times New Roman" panose="02020603050405020304" pitchFamily="18" charset="0"/>
                          <a:cs typeface="B Nazanin" panose="00000400000000000000" pitchFamily="2" charset="-78"/>
                        </a:rPr>
                        <a:t>شاخص سالانه بهای مسکن چین-نورخ تورم سالانه انگلستان-شاخص بازار وام مسکن آمریکا</a:t>
                      </a:r>
                      <a:endParaRPr lang="en-US" sz="1300" b="1" u="none" kern="1200" dirty="0">
                        <a:solidFill>
                          <a:srgbClr val="000000"/>
                        </a:solidFill>
                        <a:effectLst/>
                        <a:latin typeface="IPT Nazanin" panose="00000400000000000000" pitchFamily="2" charset="2"/>
                        <a:ea typeface="Times New Roman" panose="02020603050405020304" pitchFamily="18" charset="0"/>
                        <a:cs typeface="B Nazanin" panose="00000400000000000000" pitchFamily="2" charset="-78"/>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58671187"/>
                  </a:ext>
                </a:extLst>
              </a:tr>
              <a:tr h="310219">
                <a:tc>
                  <a:txBody>
                    <a:bodyPr/>
                    <a:lstStyle/>
                    <a:p>
                      <a:pPr marL="0" marR="0" algn="ctr" rtl="1">
                        <a:spcBef>
                          <a:spcPts val="0"/>
                        </a:spcBef>
                        <a:spcAft>
                          <a:spcPts val="0"/>
                        </a:spcAft>
                      </a:pPr>
                      <a:r>
                        <a:rPr kumimoji="0" lang="fa-IR" sz="1200" b="1" i="0" u="none" strike="noStrike" kern="1200" cap="none" spc="0" normalizeH="0" baseline="0" noProof="0" dirty="0">
                          <a:ln>
                            <a:noFill/>
                          </a:ln>
                          <a:solidFill>
                            <a:srgbClr val="000000"/>
                          </a:solidFill>
                          <a:effectLst/>
                          <a:uLnTx/>
                          <a:uFillTx/>
                          <a:latin typeface="IPT Nazanin" panose="00000400000000000000" pitchFamily="2" charset="2"/>
                          <a:ea typeface="Times New Roman" panose="02020603050405020304" pitchFamily="18" charset="0"/>
                          <a:cs typeface="B Nazanin" panose="00000400000000000000" pitchFamily="2" charset="-78"/>
                        </a:rPr>
                        <a:t>1401/08/26</a:t>
                      </a:r>
                      <a:endParaRPr lang="fa-IR" sz="1200" b="1" dirty="0">
                        <a:solidFill>
                          <a:srgbClr val="000000"/>
                        </a:solidFill>
                        <a:effectLst/>
                        <a:latin typeface="IPT Nazanin" panose="00000400000000000000" pitchFamily="2" charset="2"/>
                        <a:ea typeface="Times New Roman" panose="02020603050405020304" pitchFamily="18" charset="0"/>
                        <a:cs typeface="B Nazanin" panose="00000400000000000000" pitchFamily="2" charset="-78"/>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ctr" rtl="1">
                        <a:spcBef>
                          <a:spcPts val="0"/>
                        </a:spcBef>
                        <a:spcAft>
                          <a:spcPts val="0"/>
                        </a:spcAft>
                      </a:pPr>
                      <a:r>
                        <a:rPr lang="ar-SA" sz="1200" b="1" dirty="0">
                          <a:solidFill>
                            <a:srgbClr val="000000"/>
                          </a:solidFill>
                          <a:effectLst/>
                          <a:latin typeface="IPT Nazanin" panose="00000400000000000000" pitchFamily="2" charset="2"/>
                          <a:ea typeface="Times New Roman" panose="02020603050405020304" pitchFamily="18" charset="0"/>
                          <a:cs typeface="B Nazanin" panose="00000400000000000000" pitchFamily="2" charset="-78"/>
                        </a:rPr>
                        <a:t>پنج شنبه</a:t>
                      </a:r>
                      <a:endParaRPr lang="en-US" sz="1200" b="1" dirty="0">
                        <a:solidFill>
                          <a:srgbClr val="C45911"/>
                        </a:solidFill>
                        <a:effectLst/>
                        <a:latin typeface="IPT Nazanin" panose="00000400000000000000" pitchFamily="2" charset="2"/>
                        <a:ea typeface="Times New Roman" panose="02020603050405020304" pitchFamily="18" charset="0"/>
                        <a:cs typeface="B Nazanin" panose="00000400000000000000" pitchFamily="2" charset="-78"/>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ctr" rtl="1">
                        <a:spcBef>
                          <a:spcPts val="0"/>
                        </a:spcBef>
                        <a:spcAft>
                          <a:spcPts val="0"/>
                        </a:spcAft>
                      </a:pPr>
                      <a:r>
                        <a:rPr lang="fa-IR" sz="1300" b="1" u="none" kern="1200" dirty="0">
                          <a:solidFill>
                            <a:srgbClr val="000000"/>
                          </a:solidFill>
                          <a:effectLst/>
                          <a:latin typeface="IPT Nazanin" panose="00000400000000000000" pitchFamily="2" charset="2"/>
                          <a:ea typeface="Times New Roman" panose="02020603050405020304" pitchFamily="18" charset="0"/>
                          <a:cs typeface="B Nazanin" panose="00000400000000000000" pitchFamily="2" charset="-78"/>
                        </a:rPr>
                        <a:t>سخنرانی فدرال رزرو آمریکا-نرخ نهایی تورم اتحادیه اروپا-نرخ تورم ژاپن</a:t>
                      </a:r>
                      <a:endParaRPr lang="en-US" sz="1300" b="1" u="none" kern="1200" dirty="0">
                        <a:solidFill>
                          <a:srgbClr val="000000"/>
                        </a:solidFill>
                        <a:effectLst/>
                        <a:latin typeface="IPT Nazanin" panose="00000400000000000000" pitchFamily="2" charset="2"/>
                        <a:ea typeface="Times New Roman" panose="02020603050405020304" pitchFamily="18" charset="0"/>
                        <a:cs typeface="B Nazanin" panose="00000400000000000000" pitchFamily="2" charset="-78"/>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443601370"/>
                  </a:ext>
                </a:extLst>
              </a:tr>
              <a:tr h="310219">
                <a:tc>
                  <a:txBody>
                    <a:bodyPr/>
                    <a:lstStyle/>
                    <a:p>
                      <a:pPr marL="0" marR="0" algn="ctr" rtl="1">
                        <a:spcBef>
                          <a:spcPts val="0"/>
                        </a:spcBef>
                        <a:spcAft>
                          <a:spcPts val="0"/>
                        </a:spcAft>
                      </a:pPr>
                      <a:r>
                        <a:rPr kumimoji="0" lang="fa-IR" sz="1200" b="1" i="0" u="none" strike="noStrike" kern="1200" cap="none" spc="0" normalizeH="0" baseline="0" noProof="0" dirty="0">
                          <a:ln>
                            <a:noFill/>
                          </a:ln>
                          <a:solidFill>
                            <a:srgbClr val="000000"/>
                          </a:solidFill>
                          <a:effectLst/>
                          <a:uLnTx/>
                          <a:uFillTx/>
                          <a:latin typeface="IPT Nazanin" panose="00000400000000000000" pitchFamily="2" charset="2"/>
                          <a:ea typeface="Times New Roman" panose="02020603050405020304" pitchFamily="18" charset="0"/>
                          <a:cs typeface="B Nazanin" panose="00000400000000000000" pitchFamily="2" charset="-78"/>
                        </a:rPr>
                        <a:t>1401/08/27</a:t>
                      </a:r>
                      <a:endParaRPr lang="en-US" sz="1200" b="1" dirty="0">
                        <a:solidFill>
                          <a:srgbClr val="C45911"/>
                        </a:solidFill>
                        <a:effectLst/>
                        <a:latin typeface="IPT Nazanin" panose="00000400000000000000" pitchFamily="2" charset="2"/>
                        <a:ea typeface="Times New Roman" panose="02020603050405020304" pitchFamily="18" charset="0"/>
                        <a:cs typeface="B Nazanin" panose="00000400000000000000" pitchFamily="2" charset="-78"/>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rtl="1">
                        <a:spcBef>
                          <a:spcPts val="0"/>
                        </a:spcBef>
                        <a:spcAft>
                          <a:spcPts val="0"/>
                        </a:spcAft>
                      </a:pPr>
                      <a:r>
                        <a:rPr lang="ar-SA" sz="1200" b="1" dirty="0">
                          <a:solidFill>
                            <a:srgbClr val="000000"/>
                          </a:solidFill>
                          <a:effectLst/>
                          <a:latin typeface="IPT Nazanin" panose="00000400000000000000" pitchFamily="2" charset="2"/>
                          <a:ea typeface="Times New Roman" panose="02020603050405020304" pitchFamily="18" charset="0"/>
                          <a:cs typeface="B Nazanin" panose="00000400000000000000" pitchFamily="2" charset="-78"/>
                        </a:rPr>
                        <a:t>جمعه</a:t>
                      </a:r>
                      <a:endParaRPr lang="en-US" sz="1200" b="1" dirty="0">
                        <a:solidFill>
                          <a:srgbClr val="C45911"/>
                        </a:solidFill>
                        <a:effectLst/>
                        <a:latin typeface="IPT Nazanin" panose="00000400000000000000" pitchFamily="2" charset="2"/>
                        <a:ea typeface="Times New Roman" panose="02020603050405020304" pitchFamily="18" charset="0"/>
                        <a:cs typeface="B Nazanin" panose="00000400000000000000" pitchFamily="2" charset="-78"/>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rtl="1">
                        <a:spcBef>
                          <a:spcPts val="0"/>
                        </a:spcBef>
                        <a:spcAft>
                          <a:spcPts val="0"/>
                        </a:spcAft>
                      </a:pPr>
                      <a:r>
                        <a:rPr lang="fa-IR" sz="1300" b="1" u="none" kern="1200" dirty="0">
                          <a:solidFill>
                            <a:srgbClr val="000000"/>
                          </a:solidFill>
                          <a:effectLst/>
                          <a:latin typeface="IPT Nazanin" panose="00000400000000000000" pitchFamily="2" charset="2"/>
                          <a:ea typeface="Times New Roman" panose="02020603050405020304" pitchFamily="18" charset="0"/>
                          <a:cs typeface="B Nazanin" panose="00000400000000000000" pitchFamily="2" charset="-78"/>
                        </a:rPr>
                        <a:t>تعداد دکل های نفتی آمریکا-تغییرات ماهیانه فروش مسکن آمریکا</a:t>
                      </a:r>
                      <a:endParaRPr lang="en-US" sz="1300" b="1" u="none" kern="1200" dirty="0">
                        <a:solidFill>
                          <a:srgbClr val="000000"/>
                        </a:solidFill>
                        <a:effectLst/>
                        <a:latin typeface="IPT Nazanin" panose="00000400000000000000" pitchFamily="2" charset="2"/>
                        <a:ea typeface="Times New Roman" panose="02020603050405020304" pitchFamily="18" charset="0"/>
                        <a:cs typeface="B Nazanin" panose="00000400000000000000" pitchFamily="2" charset="-78"/>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01804587"/>
                  </a:ext>
                </a:extLst>
              </a:tr>
            </a:tbl>
          </a:graphicData>
        </a:graphic>
      </p:graphicFrame>
      <p:grpSp>
        <p:nvGrpSpPr>
          <p:cNvPr id="102" name="Group 101">
            <a:extLst>
              <a:ext uri="{FF2B5EF4-FFF2-40B4-BE49-F238E27FC236}">
                <a16:creationId xmlns:a16="http://schemas.microsoft.com/office/drawing/2014/main" id="{E64FF9D8-E7F5-50A5-5D68-2CEE40AC1A34}"/>
              </a:ext>
            </a:extLst>
          </p:cNvPr>
          <p:cNvGrpSpPr/>
          <p:nvPr/>
        </p:nvGrpSpPr>
        <p:grpSpPr>
          <a:xfrm>
            <a:off x="10422153" y="1349869"/>
            <a:ext cx="329418" cy="329418"/>
            <a:chOff x="9303679" y="1348510"/>
            <a:chExt cx="350350" cy="350350"/>
          </a:xfrm>
        </p:grpSpPr>
        <p:sp>
          <p:nvSpPr>
            <p:cNvPr id="98" name="타원 22">
              <a:extLst>
                <a:ext uri="{FF2B5EF4-FFF2-40B4-BE49-F238E27FC236}">
                  <a16:creationId xmlns:a16="http://schemas.microsoft.com/office/drawing/2014/main" id="{5F6B860C-04D3-B02E-A839-E59C830333A0}"/>
                </a:ext>
              </a:extLst>
            </p:cNvPr>
            <p:cNvSpPr/>
            <p:nvPr/>
          </p:nvSpPr>
          <p:spPr>
            <a:xfrm>
              <a:off x="9303679" y="1348510"/>
              <a:ext cx="350350" cy="350350"/>
            </a:xfrm>
            <a:prstGeom prst="ellipse">
              <a:avLst/>
            </a:prstGeom>
            <a:solidFill>
              <a:schemeClr val="bg1"/>
            </a:solidFill>
            <a:ln w="12700" cap="flat" cmpd="sng" algn="ctr">
              <a:solidFill>
                <a:schemeClr val="accent2"/>
              </a:solidFill>
              <a:prstDash val="solid"/>
              <a:miter lim="800000"/>
            </a:ln>
            <a:effectLst/>
          </p:spPr>
          <p:txBody>
            <a:bodyPr rtlCol="0" anchor="ctr"/>
            <a:lstStyle/>
            <a:p>
              <a:pPr algn="ctr">
                <a:defRPr/>
              </a:pPr>
              <a:endParaRPr lang="ko-KR" altLang="en-US" kern="0">
                <a:solidFill>
                  <a:prstClr val="white"/>
                </a:solidFill>
                <a:latin typeface="Arial"/>
              </a:endParaRPr>
            </a:p>
          </p:txBody>
        </p:sp>
        <p:sp>
          <p:nvSpPr>
            <p:cNvPr id="99" name="타원 23">
              <a:extLst>
                <a:ext uri="{FF2B5EF4-FFF2-40B4-BE49-F238E27FC236}">
                  <a16:creationId xmlns:a16="http://schemas.microsoft.com/office/drawing/2014/main" id="{6A3BB427-AD99-A890-D35B-3CA0A79CAF0F}"/>
                </a:ext>
              </a:extLst>
            </p:cNvPr>
            <p:cNvSpPr/>
            <p:nvPr/>
          </p:nvSpPr>
          <p:spPr>
            <a:xfrm>
              <a:off x="9329761" y="1374592"/>
              <a:ext cx="298185" cy="298185"/>
            </a:xfrm>
            <a:prstGeom prst="ellipse">
              <a:avLst/>
            </a:prstGeom>
            <a:solidFill>
              <a:schemeClr val="accent2"/>
            </a:solidFill>
            <a:ln w="12700" cap="flat" cmpd="sng" algn="ctr">
              <a:solidFill>
                <a:sysClr val="window" lastClr="FFFFFF"/>
              </a:solidFill>
              <a:prstDash val="solid"/>
              <a:miter lim="800000"/>
            </a:ln>
            <a:effectLst/>
          </p:spPr>
          <p:txBody>
            <a:bodyPr rtlCol="0" anchor="ctr"/>
            <a:lstStyle/>
            <a:p>
              <a:pPr algn="ctr">
                <a:defRPr/>
              </a:pPr>
              <a:endParaRPr lang="ko-KR" altLang="en-US" kern="0">
                <a:solidFill>
                  <a:prstClr val="white"/>
                </a:solidFill>
                <a:latin typeface="Arial"/>
              </a:endParaRPr>
            </a:p>
          </p:txBody>
        </p:sp>
        <p:sp>
          <p:nvSpPr>
            <p:cNvPr id="100" name="Block Arc 11">
              <a:extLst>
                <a:ext uri="{FF2B5EF4-FFF2-40B4-BE49-F238E27FC236}">
                  <a16:creationId xmlns:a16="http://schemas.microsoft.com/office/drawing/2014/main" id="{7B578EAD-A4DB-4470-F07F-6311EB12465C}"/>
                </a:ext>
              </a:extLst>
            </p:cNvPr>
            <p:cNvSpPr/>
            <p:nvPr/>
          </p:nvSpPr>
          <p:spPr>
            <a:xfrm>
              <a:off x="9419208" y="1422192"/>
              <a:ext cx="119292" cy="194103"/>
            </a:xfrm>
            <a:custGeom>
              <a:avLst/>
              <a:gdLst/>
              <a:ahLst/>
              <a:cxnLst/>
              <a:rect l="l" t="t" r="r" b="b"/>
              <a:pathLst>
                <a:path w="3636337" h="7138182">
                  <a:moveTo>
                    <a:pt x="1563551" y="3029061"/>
                  </a:moveTo>
                  <a:lnTo>
                    <a:pt x="1563551" y="1171769"/>
                  </a:lnTo>
                  <a:cubicBezTo>
                    <a:pt x="1444523" y="1201084"/>
                    <a:pt x="1330799" y="1254073"/>
                    <a:pt x="1228219" y="1328453"/>
                  </a:cubicBezTo>
                  <a:cubicBezTo>
                    <a:pt x="927220" y="1546705"/>
                    <a:pt x="771440" y="1913395"/>
                    <a:pt x="823311" y="2281559"/>
                  </a:cubicBezTo>
                  <a:cubicBezTo>
                    <a:pt x="886035" y="2761950"/>
                    <a:pt x="1181988" y="2923981"/>
                    <a:pt x="1563551" y="3029061"/>
                  </a:cubicBezTo>
                  <a:close/>
                  <a:moveTo>
                    <a:pt x="2056123" y="5971053"/>
                  </a:moveTo>
                  <a:cubicBezTo>
                    <a:pt x="2180706" y="5941789"/>
                    <a:pt x="2300029" y="5887431"/>
                    <a:pt x="2407191" y="5809729"/>
                  </a:cubicBezTo>
                  <a:cubicBezTo>
                    <a:pt x="2708190" y="5591477"/>
                    <a:pt x="2863970" y="5224787"/>
                    <a:pt x="2812099" y="4856623"/>
                  </a:cubicBezTo>
                  <a:cubicBezTo>
                    <a:pt x="2712300" y="4365494"/>
                    <a:pt x="2419393" y="4148018"/>
                    <a:pt x="2056123" y="4007016"/>
                  </a:cubicBezTo>
                  <a:close/>
                  <a:moveTo>
                    <a:pt x="2056123" y="7138182"/>
                  </a:moveTo>
                  <a:lnTo>
                    <a:pt x="1563551" y="7138182"/>
                  </a:lnTo>
                  <a:lnTo>
                    <a:pt x="1563551" y="6796553"/>
                  </a:lnTo>
                  <a:cubicBezTo>
                    <a:pt x="1376287" y="6771102"/>
                    <a:pt x="1191751" y="6715291"/>
                    <a:pt x="1016794" y="6629471"/>
                  </a:cubicBezTo>
                  <a:cubicBezTo>
                    <a:pt x="412303" y="6332946"/>
                    <a:pt x="21102" y="5726704"/>
                    <a:pt x="0" y="5053734"/>
                  </a:cubicBezTo>
                  <a:lnTo>
                    <a:pt x="813973" y="5028205"/>
                  </a:lnTo>
                  <a:cubicBezTo>
                    <a:pt x="825624" y="5399818"/>
                    <a:pt x="1041643" y="5734588"/>
                    <a:pt x="1375441" y="5898325"/>
                  </a:cubicBezTo>
                  <a:cubicBezTo>
                    <a:pt x="1436179" y="5928119"/>
                    <a:pt x="1499008" y="5951362"/>
                    <a:pt x="1563551" y="5965918"/>
                  </a:cubicBezTo>
                  <a:lnTo>
                    <a:pt x="1563551" y="3847635"/>
                  </a:lnTo>
                  <a:cubicBezTo>
                    <a:pt x="920238" y="3662345"/>
                    <a:pt x="233045" y="3450393"/>
                    <a:pt x="16852" y="2382091"/>
                  </a:cubicBezTo>
                  <a:cubicBezTo>
                    <a:pt x="-73403" y="1719933"/>
                    <a:pt x="208577" y="1061859"/>
                    <a:pt x="750173" y="669157"/>
                  </a:cubicBezTo>
                  <a:cubicBezTo>
                    <a:pt x="994931" y="491686"/>
                    <a:pt x="1274723" y="381458"/>
                    <a:pt x="1563551" y="341319"/>
                  </a:cubicBezTo>
                  <a:lnTo>
                    <a:pt x="1563551" y="0"/>
                  </a:lnTo>
                  <a:lnTo>
                    <a:pt x="2056123" y="0"/>
                  </a:lnTo>
                  <a:lnTo>
                    <a:pt x="2056123" y="339268"/>
                  </a:lnTo>
                  <a:cubicBezTo>
                    <a:pt x="2248752" y="363969"/>
                    <a:pt x="2438747" y="420481"/>
                    <a:pt x="2618616" y="508711"/>
                  </a:cubicBezTo>
                  <a:cubicBezTo>
                    <a:pt x="3223107" y="805237"/>
                    <a:pt x="3614308" y="1411478"/>
                    <a:pt x="3635410" y="2084448"/>
                  </a:cubicBezTo>
                  <a:lnTo>
                    <a:pt x="2821437" y="2109978"/>
                  </a:lnTo>
                  <a:cubicBezTo>
                    <a:pt x="2809786" y="1738364"/>
                    <a:pt x="2593767" y="1403594"/>
                    <a:pt x="2259969" y="1239857"/>
                  </a:cubicBezTo>
                  <a:cubicBezTo>
                    <a:pt x="2194243" y="1207617"/>
                    <a:pt x="2126069" y="1183046"/>
                    <a:pt x="2056123" y="1168235"/>
                  </a:cubicBezTo>
                  <a:lnTo>
                    <a:pt x="2056123" y="3150890"/>
                  </a:lnTo>
                  <a:cubicBezTo>
                    <a:pt x="2675271" y="3303511"/>
                    <a:pt x="3347939" y="3564428"/>
                    <a:pt x="3618512" y="4743007"/>
                  </a:cubicBezTo>
                  <a:cubicBezTo>
                    <a:pt x="3712448" y="5409725"/>
                    <a:pt x="3430336" y="6073786"/>
                    <a:pt x="2885237" y="6469025"/>
                  </a:cubicBezTo>
                  <a:cubicBezTo>
                    <a:pt x="2636047" y="6649712"/>
                    <a:pt x="2350538" y="6760700"/>
                    <a:pt x="2056123" y="6798748"/>
                  </a:cubicBezTo>
                  <a:close/>
                </a:path>
              </a:pathLst>
            </a:custGeom>
            <a:solidFill>
              <a:sysClr val="window" lastClr="FFFFFF"/>
            </a:solidFill>
            <a:ln w="12700" cap="flat" cmpd="sng" algn="ctr">
              <a:noFill/>
              <a:prstDash val="solid"/>
              <a:miter lim="800000"/>
            </a:ln>
            <a:effectLst/>
          </p:spPr>
          <p:txBody>
            <a:bodyPr rtlCol="0" anchor="ctr"/>
            <a:lstStyle/>
            <a:p>
              <a:pPr algn="ctr">
                <a:defRPr/>
              </a:pPr>
              <a:endParaRPr lang="ko-KR" altLang="en-US" kern="0">
                <a:solidFill>
                  <a:prstClr val="black"/>
                </a:solidFill>
                <a:latin typeface="Arial"/>
              </a:endParaRPr>
            </a:p>
          </p:txBody>
        </p:sp>
      </p:grpSp>
      <p:sp>
        <p:nvSpPr>
          <p:cNvPr id="101" name="Rectangle 30">
            <a:extLst>
              <a:ext uri="{FF2B5EF4-FFF2-40B4-BE49-F238E27FC236}">
                <a16:creationId xmlns:a16="http://schemas.microsoft.com/office/drawing/2014/main" id="{56C48BEB-9F7C-DEAD-73BA-DF28B7FA429C}"/>
              </a:ext>
            </a:extLst>
          </p:cNvPr>
          <p:cNvSpPr/>
          <p:nvPr/>
        </p:nvSpPr>
        <p:spPr>
          <a:xfrm>
            <a:off x="10446677" y="3418943"/>
            <a:ext cx="280370" cy="279550"/>
          </a:xfrm>
          <a:custGeom>
            <a:avLst/>
            <a:gdLst/>
            <a:ahLst/>
            <a:cxnLst/>
            <a:rect l="l" t="t" r="r" b="b"/>
            <a:pathLst>
              <a:path w="3240000" h="3230531">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pic>
        <p:nvPicPr>
          <p:cNvPr id="15" name="Picture 14">
            <a:extLst>
              <a:ext uri="{FF2B5EF4-FFF2-40B4-BE49-F238E27FC236}">
                <a16:creationId xmlns:a16="http://schemas.microsoft.com/office/drawing/2014/main" id="{847ED1EB-9DAD-436C-83C7-F3CEA494AC7D}"/>
              </a:ext>
            </a:extLst>
          </p:cNvPr>
          <p:cNvPicPr>
            <a:picLocks noChangeAspect="1"/>
          </p:cNvPicPr>
          <p:nvPr/>
        </p:nvPicPr>
        <p:blipFill>
          <a:blip r:embed="rId2">
            <a:alphaModFix/>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330795" y="301691"/>
            <a:ext cx="2173045" cy="743849"/>
          </a:xfrm>
          <a:prstGeom prst="round2DiagRect">
            <a:avLst>
              <a:gd name="adj1" fmla="val 16667"/>
              <a:gd name="adj2" fmla="val 0"/>
            </a:avLst>
          </a:prstGeom>
          <a:ln w="88900" cap="sq">
            <a:noFill/>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extLst>
      <p:ext uri="{BB962C8B-B14F-4D97-AF65-F5344CB8AC3E}">
        <p14:creationId xmlns:p14="http://schemas.microsoft.com/office/powerpoint/2010/main" val="10968347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19684-8DF6-4221-BC0B-14FA2AD58E6C}"/>
              </a:ext>
            </a:extLst>
          </p:cNvPr>
          <p:cNvSpPr>
            <a:spLocks noGrp="1"/>
          </p:cNvSpPr>
          <p:nvPr>
            <p:ph type="title"/>
          </p:nvPr>
        </p:nvSpPr>
        <p:spPr/>
        <p:txBody>
          <a:bodyPr>
            <a:normAutofit/>
          </a:bodyPr>
          <a:lstStyle/>
          <a:p>
            <a:pPr algn="r" rtl="1"/>
            <a:r>
              <a:rPr lang="fa-IR" sz="2800" dirty="0">
                <a:cs typeface="B Titr" panose="00000700000000000000" pitchFamily="2" charset="-78"/>
              </a:rPr>
              <a:t>پیش بینی بازار در هفته جاری</a:t>
            </a:r>
            <a:endParaRPr lang="en-US" sz="2800" dirty="0">
              <a:cs typeface="B Titr" panose="00000700000000000000" pitchFamily="2" charset="-78"/>
            </a:endParaRPr>
          </a:p>
        </p:txBody>
      </p:sp>
      <p:sp>
        <p:nvSpPr>
          <p:cNvPr id="3" name="Content Placeholder 2">
            <a:extLst>
              <a:ext uri="{FF2B5EF4-FFF2-40B4-BE49-F238E27FC236}">
                <a16:creationId xmlns:a16="http://schemas.microsoft.com/office/drawing/2014/main" id="{5B1A633B-E556-4ABD-A73A-45CD77C5469C}"/>
              </a:ext>
            </a:extLst>
          </p:cNvPr>
          <p:cNvSpPr>
            <a:spLocks noGrp="1"/>
          </p:cNvSpPr>
          <p:nvPr>
            <p:ph idx="1"/>
          </p:nvPr>
        </p:nvSpPr>
        <p:spPr>
          <a:xfrm>
            <a:off x="330795" y="1825625"/>
            <a:ext cx="11023005" cy="4351338"/>
          </a:xfrm>
        </p:spPr>
        <p:txBody>
          <a:bodyPr>
            <a:normAutofit/>
          </a:bodyPr>
          <a:lstStyle/>
          <a:p>
            <a:pPr marL="0" indent="0" algn="just" rtl="1">
              <a:lnSpc>
                <a:spcPct val="200000"/>
              </a:lnSpc>
              <a:buNone/>
            </a:pPr>
            <a:r>
              <a:rPr lang="fa-IR" sz="2000" dirty="0">
                <a:latin typeface="IPT Nazanin" panose="00000400000000000000" pitchFamily="2" charset="2"/>
                <a:cs typeface="B Nazanin" panose="00000400000000000000" pitchFamily="2" charset="-78"/>
              </a:rPr>
              <a:t>درخصوص پیش بینی بازار در هفته جاری؛ در روزهای پایانی هفته قبل شاهد معاملات پر عرضه و البته پر حجم بودیم. نرخ دلار آزاد علیرغم افزایش تا قیمت 37 هزار تومان در حال حاضر در محدوده قیمت 35 هزار تومان در معامله می شود و دلار نیمایی در مسیر افزایش می باشد. باتوجه به شرایط بازارهای جهانی و افزایش قیمت کامودیتی ها به دلیل کاهش محدودیتهای کرونایی در چین  و همچنین افزایش دلار نیمایی و البته صحبتهای سخنگوی دولت مبنی بر عدم افزایش نرخ خوراک و حامل های انرژی در بودجه 1402، به نظر می رسد بازار در این هفته بخصوص در نیمه دوم، شاهد افزایش تقاضا و رشد مناسب باشد.که به لحاظ نموداری انتظار می رود. شاخص کل ابتدا تا محدوده 1 میلیون 445 هزار </a:t>
            </a:r>
            <a:r>
              <a:rPr lang="fa-IR" sz="2000">
                <a:latin typeface="IPT Nazanin" panose="00000400000000000000" pitchFamily="2" charset="2"/>
                <a:cs typeface="B Nazanin" panose="00000400000000000000" pitchFamily="2" charset="-78"/>
              </a:rPr>
              <a:t>واحد رشد و </a:t>
            </a:r>
            <a:r>
              <a:rPr lang="fa-IR" sz="2000" dirty="0">
                <a:latin typeface="IPT Nazanin" panose="00000400000000000000" pitchFamily="2" charset="2"/>
                <a:cs typeface="B Nazanin" panose="00000400000000000000" pitchFamily="2" charset="-78"/>
              </a:rPr>
              <a:t>در صورت عبور از این محدوده 1 میلیون 464 هزار واحد را لمس نماید.</a:t>
            </a:r>
            <a:endParaRPr lang="en-US" sz="2000" dirty="0">
              <a:latin typeface="IPT Nazanin" panose="00000400000000000000" pitchFamily="2" charset="2"/>
              <a:cs typeface="B Nazanin" panose="00000400000000000000" pitchFamily="2" charset="-78"/>
            </a:endParaRPr>
          </a:p>
        </p:txBody>
      </p:sp>
      <p:pic>
        <p:nvPicPr>
          <p:cNvPr id="5" name="Picture 4">
            <a:extLst>
              <a:ext uri="{FF2B5EF4-FFF2-40B4-BE49-F238E27FC236}">
                <a16:creationId xmlns:a16="http://schemas.microsoft.com/office/drawing/2014/main" id="{2D679A5D-3DBC-4C50-A062-5AA6932FE9CA}"/>
              </a:ext>
            </a:extLst>
          </p:cNvPr>
          <p:cNvPicPr>
            <a:picLocks noChangeAspect="1"/>
          </p:cNvPicPr>
          <p:nvPr/>
        </p:nvPicPr>
        <p:blipFill>
          <a:blip r:embed="rId2">
            <a:alphaModFix/>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330795" y="301691"/>
            <a:ext cx="2173045" cy="743849"/>
          </a:xfrm>
          <a:prstGeom prst="round2DiagRect">
            <a:avLst>
              <a:gd name="adj1" fmla="val 16667"/>
              <a:gd name="adj2" fmla="val 0"/>
            </a:avLst>
          </a:prstGeom>
          <a:ln w="88900" cap="sq">
            <a:noFill/>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4" name="Slide Number Placeholder 3">
            <a:extLst>
              <a:ext uri="{FF2B5EF4-FFF2-40B4-BE49-F238E27FC236}">
                <a16:creationId xmlns:a16="http://schemas.microsoft.com/office/drawing/2014/main" id="{46F70733-8428-40E4-AC7A-4DF2CC284353}"/>
              </a:ext>
            </a:extLst>
          </p:cNvPr>
          <p:cNvSpPr>
            <a:spLocks noGrp="1"/>
          </p:cNvSpPr>
          <p:nvPr>
            <p:ph type="sldNum" sz="quarter" idx="12"/>
          </p:nvPr>
        </p:nvSpPr>
        <p:spPr/>
        <p:txBody>
          <a:bodyPr/>
          <a:lstStyle/>
          <a:p>
            <a:pPr algn="l"/>
            <a:r>
              <a:rPr lang="fa-IR" dirty="0">
                <a:solidFill>
                  <a:schemeClr val="tx1"/>
                </a:solidFill>
                <a:latin typeface="IPT Nazanin" panose="00000400000000000000" pitchFamily="2" charset="2"/>
                <a:cs typeface="B Nazanin" panose="00000400000000000000" pitchFamily="2" charset="-78"/>
              </a:rPr>
              <a:t>13</a:t>
            </a:r>
            <a:endParaRPr lang="en-US" dirty="0">
              <a:solidFill>
                <a:schemeClr val="tx1"/>
              </a:solidFill>
              <a:latin typeface="IPT Nazanin" panose="00000400000000000000" pitchFamily="2" charset="2"/>
              <a:cs typeface="B Nazanin" panose="00000400000000000000" pitchFamily="2" charset="-78"/>
            </a:endParaRPr>
          </a:p>
        </p:txBody>
      </p:sp>
    </p:spTree>
    <p:extLst>
      <p:ext uri="{BB962C8B-B14F-4D97-AF65-F5344CB8AC3E}">
        <p14:creationId xmlns:p14="http://schemas.microsoft.com/office/powerpoint/2010/main" val="30822424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82DE1-2F1E-347E-2871-58FAC427C96E}"/>
              </a:ext>
            </a:extLst>
          </p:cNvPr>
          <p:cNvSpPr>
            <a:spLocks noGrp="1"/>
          </p:cNvSpPr>
          <p:nvPr>
            <p:ph type="ctrTitle"/>
          </p:nvPr>
        </p:nvSpPr>
        <p:spPr>
          <a:xfrm>
            <a:off x="3571539" y="468522"/>
            <a:ext cx="8141799" cy="552433"/>
          </a:xfrm>
        </p:spPr>
        <p:txBody>
          <a:bodyPr>
            <a:normAutofit fontScale="90000"/>
          </a:bodyPr>
          <a:lstStyle/>
          <a:p>
            <a:pPr algn="r"/>
            <a:r>
              <a:rPr lang="fa-IR" sz="4000" dirty="0">
                <a:cs typeface="B Titr" panose="00000700000000000000" pitchFamily="2" charset="-78"/>
              </a:rPr>
              <a:t>       </a:t>
            </a:r>
            <a:r>
              <a:rPr lang="fa-IR" sz="3100" dirty="0">
                <a:cs typeface="B Titr" panose="00000700000000000000" pitchFamily="2" charset="-78"/>
              </a:rPr>
              <a:t>مهمترین رویدادهای سیاسی و اقتصادی</a:t>
            </a:r>
            <a:endParaRPr lang="en-US" sz="4000" dirty="0">
              <a:cs typeface="B Titr" panose="00000700000000000000" pitchFamily="2" charset="-78"/>
            </a:endParaRPr>
          </a:p>
        </p:txBody>
      </p:sp>
      <p:sp>
        <p:nvSpPr>
          <p:cNvPr id="6" name="TextBox 5">
            <a:extLst>
              <a:ext uri="{FF2B5EF4-FFF2-40B4-BE49-F238E27FC236}">
                <a16:creationId xmlns:a16="http://schemas.microsoft.com/office/drawing/2014/main" id="{0F6C886B-0050-D1D5-C5A3-644A5A8DF837}"/>
              </a:ext>
            </a:extLst>
          </p:cNvPr>
          <p:cNvSpPr txBox="1"/>
          <p:nvPr/>
        </p:nvSpPr>
        <p:spPr>
          <a:xfrm>
            <a:off x="1417318" y="1451209"/>
            <a:ext cx="8345805" cy="1146211"/>
          </a:xfrm>
          <a:prstGeom prst="rect">
            <a:avLst/>
          </a:prstGeom>
          <a:noFill/>
        </p:spPr>
        <p:txBody>
          <a:bodyPr wrap="square">
            <a:spAutoFit/>
          </a:bodyPr>
          <a:lstStyle/>
          <a:p>
            <a:pPr marL="228600" algn="just" rtl="1">
              <a:lnSpc>
                <a:spcPct val="107000"/>
              </a:lnSpc>
              <a:spcAft>
                <a:spcPts val="800"/>
              </a:spcAft>
            </a:pPr>
            <a:r>
              <a:rPr lang="fa-IR" sz="1600" dirty="0">
                <a:effectLst/>
                <a:latin typeface="Calibri" panose="020F0502020204030204" pitchFamily="34" charset="0"/>
                <a:ea typeface="Calibri" panose="020F0502020204030204" pitchFamily="34" charset="0"/>
                <a:cs typeface="B Nazanin" panose="00000400000000000000" pitchFamily="2" charset="-78"/>
              </a:rPr>
              <a:t>صندوق بین المللی پول در جدیدترین گزارش اعلام نمود: با تداوم کسری بودجه و کاهش ارزش ریال، رشد تورم در ایران طی دو سال آبنده ادامه خواهد داشت.پیش بینی می شود تورم بالای 50 درصد باقی بماند. نرخ تورم طی دو سال آینده مشروط به لغو تحریم ها، تثبیت نرخ ارز و افزایش صادرات نفت به زیر 20 درصد رسیده و اگر صادرات نفت ایران به 2 میلیون بشکه در روز برسد تورم زیر 10 درصد خواهد بود.</a:t>
            </a:r>
          </a:p>
        </p:txBody>
      </p:sp>
      <p:sp>
        <p:nvSpPr>
          <p:cNvPr id="11" name="TextBox 10">
            <a:extLst>
              <a:ext uri="{FF2B5EF4-FFF2-40B4-BE49-F238E27FC236}">
                <a16:creationId xmlns:a16="http://schemas.microsoft.com/office/drawing/2014/main" id="{E5F5C263-20FC-408E-16EA-B56C1BC2CD3F}"/>
              </a:ext>
            </a:extLst>
          </p:cNvPr>
          <p:cNvSpPr txBox="1"/>
          <p:nvPr/>
        </p:nvSpPr>
        <p:spPr>
          <a:xfrm>
            <a:off x="1417318" y="2876443"/>
            <a:ext cx="8345805" cy="1146211"/>
          </a:xfrm>
          <a:prstGeom prst="rect">
            <a:avLst/>
          </a:prstGeom>
          <a:noFill/>
        </p:spPr>
        <p:txBody>
          <a:bodyPr wrap="square">
            <a:spAutoFit/>
          </a:bodyPr>
          <a:lstStyle/>
          <a:p>
            <a:pPr marL="228600" algn="just" rtl="1">
              <a:lnSpc>
                <a:spcPct val="107000"/>
              </a:lnSpc>
              <a:spcAft>
                <a:spcPts val="800"/>
              </a:spcAft>
            </a:pPr>
            <a:r>
              <a:rPr lang="fa-IR" sz="1600" dirty="0">
                <a:latin typeface="Calibri" panose="020F0502020204030204" pitchFamily="34" charset="0"/>
                <a:cs typeface="B Nazanin" panose="00000400000000000000" pitchFamily="2" charset="-78"/>
              </a:rPr>
              <a:t>فرانسه، آلمان و انگلیس در بیانیه‌ای اعلام کردند: فعالیت‌های ایران برهم زننده ثبات در منطقه بوده و همکاری کافی با آژانس بین المللی انرژی اتمی ندارد و باید برای مقابله با آن متعهد شد. بر اساس این گزارش، انگلیس، سفیر ایران در لندن را در پی تهدیدهای جدی علیه خبرنگارانی که در انگلیس زندگی می‌کنند، فرا خوانده است. این موضع  انگلیس در پی اقدام قاطع ایران در تروریستی خواندن شبکه سعودی ایران اینترنشنال و تحت پیگرد قرار گرفتن عناصر آن اتخاذ شده است.</a:t>
            </a:r>
          </a:p>
        </p:txBody>
      </p:sp>
      <p:sp>
        <p:nvSpPr>
          <p:cNvPr id="12" name="TextBox 11">
            <a:extLst>
              <a:ext uri="{FF2B5EF4-FFF2-40B4-BE49-F238E27FC236}">
                <a16:creationId xmlns:a16="http://schemas.microsoft.com/office/drawing/2014/main" id="{CD64B045-3460-9959-867F-00F0BEA56D71}"/>
              </a:ext>
            </a:extLst>
          </p:cNvPr>
          <p:cNvSpPr txBox="1"/>
          <p:nvPr/>
        </p:nvSpPr>
        <p:spPr>
          <a:xfrm>
            <a:off x="2388198" y="2630523"/>
            <a:ext cx="7210105" cy="507831"/>
          </a:xfrm>
          <a:prstGeom prst="rect">
            <a:avLst/>
          </a:prstGeom>
          <a:noFill/>
        </p:spPr>
        <p:txBody>
          <a:bodyPr wrap="square">
            <a:spAutoFit/>
          </a:bodyPr>
          <a:lstStyle/>
          <a:p>
            <a:pPr algn="just" defTabSz="457200" rtl="1">
              <a:defRPr/>
            </a:pPr>
            <a:r>
              <a:rPr lang="fa-IR" sz="1600" b="1" dirty="0">
                <a:solidFill>
                  <a:sysClr val="windowText" lastClr="000000">
                    <a:hueOff val="0"/>
                    <a:satOff val="0"/>
                    <a:lumOff val="0"/>
                    <a:alphaOff val="0"/>
                  </a:sysClr>
                </a:solidFill>
                <a:effectLst/>
                <a:latin typeface="Calibri" panose="020F0502020204030204" pitchFamily="34" charset="0"/>
                <a:ea typeface="Calibri" panose="020F0502020204030204" pitchFamily="34" charset="0"/>
                <a:cs typeface="B Nazanin" panose="00000400000000000000" pitchFamily="2" charset="-78"/>
              </a:rPr>
              <a:t>بیانیه مشترک سه کشور اروپایی درباره فعالیت ایران در منطقه:</a:t>
            </a:r>
            <a:endParaRPr lang="en-US" sz="1600" b="1" dirty="0">
              <a:effectLst/>
              <a:latin typeface="Calibri" panose="020F0502020204030204" pitchFamily="34" charset="0"/>
              <a:ea typeface="Calibri" panose="020F0502020204030204" pitchFamily="34" charset="0"/>
              <a:cs typeface="B Nazanin" panose="00000400000000000000" pitchFamily="2" charset="-78"/>
            </a:endParaRPr>
          </a:p>
          <a:p>
            <a:pPr algn="just" defTabSz="457200" rtl="1">
              <a:defRPr/>
            </a:pPr>
            <a:endParaRPr lang="fa-IR" sz="1100" dirty="0">
              <a:solidFill>
                <a:sysClr val="windowText" lastClr="000000">
                  <a:hueOff val="0"/>
                  <a:satOff val="0"/>
                  <a:lumOff val="0"/>
                  <a:alphaOff val="0"/>
                </a:sysClr>
              </a:solidFill>
              <a:latin typeface="IRANSansFaNum Black" panose="020B0506030804020204" pitchFamily="34" charset="-78"/>
              <a:cs typeface="IRANSansFaNum Black" panose="020B0506030804020204" pitchFamily="34" charset="-78"/>
            </a:endParaRPr>
          </a:p>
        </p:txBody>
      </p:sp>
      <p:sp>
        <p:nvSpPr>
          <p:cNvPr id="14" name="TextBox 13">
            <a:extLst>
              <a:ext uri="{FF2B5EF4-FFF2-40B4-BE49-F238E27FC236}">
                <a16:creationId xmlns:a16="http://schemas.microsoft.com/office/drawing/2014/main" id="{3870E68A-AD1C-61C6-EEF2-964C2165835F}"/>
              </a:ext>
            </a:extLst>
          </p:cNvPr>
          <p:cNvSpPr txBox="1"/>
          <p:nvPr/>
        </p:nvSpPr>
        <p:spPr>
          <a:xfrm>
            <a:off x="1417318" y="4206242"/>
            <a:ext cx="8093357" cy="1077218"/>
          </a:xfrm>
          <a:prstGeom prst="rect">
            <a:avLst/>
          </a:prstGeom>
          <a:noFill/>
        </p:spPr>
        <p:txBody>
          <a:bodyPr wrap="square">
            <a:spAutoFit/>
          </a:bodyPr>
          <a:lstStyle/>
          <a:p>
            <a:pPr algn="just" defTabSz="457200" rtl="1">
              <a:defRPr/>
            </a:pPr>
            <a:endParaRPr lang="fa-IR" sz="1600" dirty="0">
              <a:latin typeface="Calibri" panose="020F0502020204030204" pitchFamily="34" charset="0"/>
              <a:cs typeface="B Nazanin" panose="00000400000000000000" pitchFamily="2" charset="-78"/>
            </a:endParaRPr>
          </a:p>
          <a:p>
            <a:pPr algn="just" defTabSz="457200" rtl="1">
              <a:defRPr/>
            </a:pPr>
            <a:r>
              <a:rPr lang="fa-IR" sz="1600" dirty="0">
                <a:latin typeface="Calibri" panose="020F0502020204030204" pitchFamily="34" charset="0"/>
                <a:cs typeface="B Nazanin" panose="00000400000000000000" pitchFamily="2" charset="-78"/>
              </a:rPr>
              <a:t>براساس اطلاعیه عرضه بازار فیزیکی بورس کالای ایران، 196 دستگاه فیدلیتی 5 نفره و 196 دستگاه فیدلیتی 7 نفره روز یکشنبه 22 آبان ماه و 192 دستگاه دیگنیتی روز دوشنبه 23 آبان عرضه می شود.</a:t>
            </a:r>
          </a:p>
          <a:p>
            <a:pPr algn="just" defTabSz="457200" rtl="1">
              <a:defRPr/>
            </a:pPr>
            <a:endParaRPr lang="fa-IR" sz="1600" dirty="0">
              <a:latin typeface="Calibri" panose="020F0502020204030204" pitchFamily="34" charset="0"/>
              <a:cs typeface="B Nazanin" panose="00000400000000000000" pitchFamily="2" charset="-78"/>
            </a:endParaRPr>
          </a:p>
        </p:txBody>
      </p:sp>
      <p:sp>
        <p:nvSpPr>
          <p:cNvPr id="15" name="TextBox 14">
            <a:extLst>
              <a:ext uri="{FF2B5EF4-FFF2-40B4-BE49-F238E27FC236}">
                <a16:creationId xmlns:a16="http://schemas.microsoft.com/office/drawing/2014/main" id="{049E4A28-CB3C-CEFF-8806-4D2D2976CD5C}"/>
              </a:ext>
            </a:extLst>
          </p:cNvPr>
          <p:cNvSpPr txBox="1"/>
          <p:nvPr/>
        </p:nvSpPr>
        <p:spPr>
          <a:xfrm>
            <a:off x="3362325" y="3866252"/>
            <a:ext cx="6171920" cy="584775"/>
          </a:xfrm>
          <a:prstGeom prst="rect">
            <a:avLst/>
          </a:prstGeom>
          <a:noFill/>
        </p:spPr>
        <p:txBody>
          <a:bodyPr wrap="square">
            <a:spAutoFit/>
          </a:bodyPr>
          <a:lstStyle/>
          <a:p>
            <a:pPr algn="just" defTabSz="457200" rtl="1">
              <a:defRPr/>
            </a:pPr>
            <a:r>
              <a:rPr lang="fa-IR" sz="1600" dirty="0">
                <a:solidFill>
                  <a:sysClr val="windowText" lastClr="000000">
                    <a:hueOff val="0"/>
                    <a:satOff val="0"/>
                    <a:lumOff val="0"/>
                    <a:alphaOff val="0"/>
                  </a:sysClr>
                </a:solidFill>
                <a:latin typeface="IRANSansFaNum Black" panose="020B0506030804020204" pitchFamily="34" charset="-78"/>
                <a:cs typeface="B Nazanin" panose="00000400000000000000" pitchFamily="2" charset="-78"/>
              </a:rPr>
              <a:t>   </a:t>
            </a:r>
            <a:r>
              <a:rPr lang="fa-IR" sz="1600" b="1" dirty="0">
                <a:latin typeface="Calibri" panose="020F0502020204030204" pitchFamily="34" charset="0"/>
                <a:cs typeface="B Nazanin" panose="00000400000000000000" pitchFamily="2" charset="-78"/>
              </a:rPr>
              <a:t> </a:t>
            </a:r>
          </a:p>
          <a:p>
            <a:pPr algn="just" defTabSz="457200" rtl="1">
              <a:defRPr/>
            </a:pPr>
            <a:r>
              <a:rPr lang="fa-IR" sz="1600" b="1" dirty="0">
                <a:latin typeface="Calibri" panose="020F0502020204030204" pitchFamily="34" charset="0"/>
                <a:cs typeface="B Nazanin" panose="00000400000000000000" pitchFamily="2" charset="-78"/>
              </a:rPr>
              <a:t>عرضه جدید 584 دستگاه فیدلیتی و دیگنیتی:</a:t>
            </a:r>
            <a:endParaRPr lang="fa-IR" sz="1600" b="1" dirty="0">
              <a:solidFill>
                <a:sysClr val="windowText" lastClr="000000">
                  <a:hueOff val="0"/>
                  <a:satOff val="0"/>
                  <a:lumOff val="0"/>
                  <a:alphaOff val="0"/>
                </a:sysClr>
              </a:solidFill>
              <a:latin typeface="IRANSansFaNum Black" panose="020B0506030804020204" pitchFamily="34" charset="-78"/>
              <a:cs typeface="B Nazanin" panose="00000400000000000000" pitchFamily="2" charset="-78"/>
            </a:endParaRPr>
          </a:p>
        </p:txBody>
      </p:sp>
      <p:sp>
        <p:nvSpPr>
          <p:cNvPr id="17" name="TextBox 16">
            <a:extLst>
              <a:ext uri="{FF2B5EF4-FFF2-40B4-BE49-F238E27FC236}">
                <a16:creationId xmlns:a16="http://schemas.microsoft.com/office/drawing/2014/main" id="{32AD1B69-93CC-F6AC-6525-F611A4A15B8A}"/>
              </a:ext>
            </a:extLst>
          </p:cNvPr>
          <p:cNvSpPr txBox="1"/>
          <p:nvPr/>
        </p:nvSpPr>
        <p:spPr>
          <a:xfrm>
            <a:off x="1417319" y="5476460"/>
            <a:ext cx="8027896" cy="830997"/>
          </a:xfrm>
          <a:prstGeom prst="rect">
            <a:avLst/>
          </a:prstGeom>
          <a:noFill/>
        </p:spPr>
        <p:txBody>
          <a:bodyPr wrap="square">
            <a:spAutoFit/>
          </a:bodyPr>
          <a:lstStyle/>
          <a:p>
            <a:pPr algn="just" defTabSz="457200" rtl="1">
              <a:defRPr/>
            </a:pPr>
            <a:r>
              <a:rPr lang="fa-IR" sz="1600" dirty="0">
                <a:solidFill>
                  <a:srgbClr val="212529"/>
                </a:solidFill>
                <a:latin typeface="GothamNarrow-Book"/>
                <a:cs typeface="B Nazanin" panose="00000400000000000000" pitchFamily="2" charset="-78"/>
              </a:rPr>
              <a:t>مدیر عامل شرکت ملی نفت گفت: ظرفیت تولید نفت ایران بیش از 3.8 میلیون بشکه در روز است که تا پایان سال به 4 میلیون بشکه در روز خواهد رسید. وی افزود صادرات نفت ایران نسبت به گذشته شرایط بهتری داشته و مشتریان جدیدی برای نفت ایران پیدا شده است. در کنار  مشتریان سنتی، رصد بازار و تلاش برای ایجاد بازارهای جدید به طور مستمر در حال انجام است.</a:t>
            </a:r>
            <a:endParaRPr lang="fa-IR" sz="1600" b="0" i="0" dirty="0">
              <a:solidFill>
                <a:srgbClr val="212529"/>
              </a:solidFill>
              <a:effectLst/>
              <a:latin typeface="GothamNarrow-Book"/>
              <a:cs typeface="B Nazanin" panose="00000400000000000000" pitchFamily="2" charset="-78"/>
            </a:endParaRPr>
          </a:p>
        </p:txBody>
      </p:sp>
      <p:sp>
        <p:nvSpPr>
          <p:cNvPr id="18" name="TextBox 17">
            <a:extLst>
              <a:ext uri="{FF2B5EF4-FFF2-40B4-BE49-F238E27FC236}">
                <a16:creationId xmlns:a16="http://schemas.microsoft.com/office/drawing/2014/main" id="{5BCC952D-CA10-1442-03D9-8C854C9EBBF4}"/>
              </a:ext>
            </a:extLst>
          </p:cNvPr>
          <p:cNvSpPr txBox="1"/>
          <p:nvPr/>
        </p:nvSpPr>
        <p:spPr>
          <a:xfrm>
            <a:off x="3958815" y="5188407"/>
            <a:ext cx="5575430" cy="355803"/>
          </a:xfrm>
          <a:prstGeom prst="rect">
            <a:avLst/>
          </a:prstGeom>
          <a:noFill/>
        </p:spPr>
        <p:txBody>
          <a:bodyPr wrap="square">
            <a:spAutoFit/>
          </a:bodyPr>
          <a:lstStyle/>
          <a:p>
            <a:pPr algn="just" rtl="1">
              <a:lnSpc>
                <a:spcPct val="107000"/>
              </a:lnSpc>
              <a:spcAft>
                <a:spcPts val="800"/>
              </a:spcAft>
            </a:pPr>
            <a:r>
              <a:rPr lang="fa-IR" sz="1600" b="1" dirty="0">
                <a:effectLst/>
                <a:latin typeface="Calibri" panose="020F0502020204030204" pitchFamily="34" charset="0"/>
                <a:ea typeface="Calibri" panose="020F0502020204030204" pitchFamily="34" charset="0"/>
                <a:cs typeface="B Nazanin" panose="00000400000000000000" pitchFamily="2" charset="-78"/>
              </a:rPr>
              <a:t>مشتریان جدید نفت ایران و وعده تولید 4 میلیون بشکه رو روز تا پایان سال:</a:t>
            </a:r>
            <a:endParaRPr lang="en-US" sz="1600" dirty="0">
              <a:effectLst/>
              <a:latin typeface="Calibri" panose="020F0502020204030204" pitchFamily="34" charset="0"/>
              <a:ea typeface="Calibri" panose="020F0502020204030204" pitchFamily="34" charset="0"/>
              <a:cs typeface="B Nazanin" panose="00000400000000000000" pitchFamily="2" charset="-78"/>
            </a:endParaRPr>
          </a:p>
        </p:txBody>
      </p:sp>
      <p:cxnSp>
        <p:nvCxnSpPr>
          <p:cNvPr id="20" name="Straight Connector 19">
            <a:extLst>
              <a:ext uri="{FF2B5EF4-FFF2-40B4-BE49-F238E27FC236}">
                <a16:creationId xmlns:a16="http://schemas.microsoft.com/office/drawing/2014/main" id="{E3D5E509-6BF5-1407-2CF5-54743E6472C5}"/>
              </a:ext>
            </a:extLst>
          </p:cNvPr>
          <p:cNvCxnSpPr>
            <a:cxnSpLocks/>
          </p:cNvCxnSpPr>
          <p:nvPr/>
        </p:nvCxnSpPr>
        <p:spPr>
          <a:xfrm flipH="1">
            <a:off x="1504947" y="2597420"/>
            <a:ext cx="8093357" cy="0"/>
          </a:xfrm>
          <a:prstGeom prst="line">
            <a:avLst/>
          </a:prstGeom>
          <a:blipFill>
            <a:blip r:embed="rId2" cstate="print">
              <a:extLst>
                <a:ext uri="{28A0092B-C50C-407E-A947-70E740481C1C}">
                  <a14:useLocalDpi xmlns:a14="http://schemas.microsoft.com/office/drawing/2010/main" val="0"/>
                </a:ext>
              </a:extLst>
            </a:blip>
            <a:srcRect/>
            <a:stretch>
              <a:fillRect l="-45000" r="-45000"/>
            </a:stretch>
          </a:blipFill>
          <a:ln w="9525" cap="flat" cmpd="sng" algn="ctr">
            <a:solidFill>
              <a:schemeClr val="accent3"/>
            </a:solidFill>
            <a:prstDash val="solid"/>
            <a:miter lim="800000"/>
          </a:ln>
          <a:effectLst/>
        </p:spPr>
        <p:style>
          <a:lnRef idx="2">
            <a:scrgbClr r="0" g="0" b="0"/>
          </a:lnRef>
          <a:fillRef idx="1">
            <a:scrgbClr r="0" g="0" b="0"/>
          </a:fillRef>
          <a:effectRef idx="0">
            <a:scrgbClr r="0" g="0" b="0"/>
          </a:effectRef>
          <a:fontRef idx="minor">
            <a:schemeClr val="lt1">
              <a:hueOff val="0"/>
              <a:satOff val="0"/>
              <a:lumOff val="0"/>
              <a:alphaOff val="0"/>
            </a:schemeClr>
          </a:fontRef>
        </p:style>
      </p:cxnSp>
      <p:cxnSp>
        <p:nvCxnSpPr>
          <p:cNvPr id="21" name="Straight Connector 20">
            <a:extLst>
              <a:ext uri="{FF2B5EF4-FFF2-40B4-BE49-F238E27FC236}">
                <a16:creationId xmlns:a16="http://schemas.microsoft.com/office/drawing/2014/main" id="{9DB101B3-70ED-9824-65CD-BA2433FB0D8E}"/>
              </a:ext>
            </a:extLst>
          </p:cNvPr>
          <p:cNvCxnSpPr>
            <a:cxnSpLocks/>
          </p:cNvCxnSpPr>
          <p:nvPr/>
        </p:nvCxnSpPr>
        <p:spPr>
          <a:xfrm flipH="1">
            <a:off x="1504946" y="4057087"/>
            <a:ext cx="8093357" cy="0"/>
          </a:xfrm>
          <a:prstGeom prst="line">
            <a:avLst/>
          </a:prstGeom>
          <a:blipFill>
            <a:blip r:embed="rId2" cstate="print">
              <a:extLst>
                <a:ext uri="{28A0092B-C50C-407E-A947-70E740481C1C}">
                  <a14:useLocalDpi xmlns:a14="http://schemas.microsoft.com/office/drawing/2010/main" val="0"/>
                </a:ext>
              </a:extLst>
            </a:blip>
            <a:srcRect/>
            <a:stretch>
              <a:fillRect l="-45000" r="-45000"/>
            </a:stretch>
          </a:blipFill>
          <a:ln w="9525" cap="flat" cmpd="sng" algn="ctr">
            <a:solidFill>
              <a:schemeClr val="accent3"/>
            </a:solidFill>
            <a:prstDash val="solid"/>
            <a:miter lim="800000"/>
          </a:ln>
          <a:effectLst/>
        </p:spPr>
        <p:style>
          <a:lnRef idx="2">
            <a:scrgbClr r="0" g="0" b="0"/>
          </a:lnRef>
          <a:fillRef idx="1">
            <a:scrgbClr r="0" g="0" b="0"/>
          </a:fillRef>
          <a:effectRef idx="0">
            <a:scrgbClr r="0" g="0" b="0"/>
          </a:effectRef>
          <a:fontRef idx="minor">
            <a:schemeClr val="lt1">
              <a:hueOff val="0"/>
              <a:satOff val="0"/>
              <a:lumOff val="0"/>
              <a:alphaOff val="0"/>
            </a:schemeClr>
          </a:fontRef>
        </p:style>
      </p:cxnSp>
      <p:cxnSp>
        <p:nvCxnSpPr>
          <p:cNvPr id="22" name="Straight Connector 21">
            <a:extLst>
              <a:ext uri="{FF2B5EF4-FFF2-40B4-BE49-F238E27FC236}">
                <a16:creationId xmlns:a16="http://schemas.microsoft.com/office/drawing/2014/main" id="{56CB96BD-F032-648C-3798-75DC19792DA8}"/>
              </a:ext>
            </a:extLst>
          </p:cNvPr>
          <p:cNvCxnSpPr>
            <a:cxnSpLocks/>
          </p:cNvCxnSpPr>
          <p:nvPr/>
        </p:nvCxnSpPr>
        <p:spPr>
          <a:xfrm flipH="1">
            <a:off x="1440888" y="5058983"/>
            <a:ext cx="8093357" cy="41363"/>
          </a:xfrm>
          <a:prstGeom prst="line">
            <a:avLst/>
          </a:prstGeom>
          <a:blipFill>
            <a:blip r:embed="rId2" cstate="print">
              <a:extLst>
                <a:ext uri="{28A0092B-C50C-407E-A947-70E740481C1C}">
                  <a14:useLocalDpi xmlns:a14="http://schemas.microsoft.com/office/drawing/2010/main" val="0"/>
                </a:ext>
              </a:extLst>
            </a:blip>
            <a:srcRect/>
            <a:stretch>
              <a:fillRect l="-45000" r="-45000"/>
            </a:stretch>
          </a:blipFill>
          <a:ln w="9525" cap="flat" cmpd="sng" algn="ctr">
            <a:solidFill>
              <a:schemeClr val="accent3"/>
            </a:solidFill>
            <a:prstDash val="solid"/>
            <a:miter lim="800000"/>
          </a:ln>
          <a:effectLst/>
        </p:spPr>
        <p:style>
          <a:lnRef idx="2">
            <a:scrgbClr r="0" g="0" b="0"/>
          </a:lnRef>
          <a:fillRef idx="1">
            <a:scrgbClr r="0" g="0" b="0"/>
          </a:fillRef>
          <a:effectRef idx="0">
            <a:scrgbClr r="0" g="0" b="0"/>
          </a:effectRef>
          <a:fontRef idx="minor">
            <a:schemeClr val="lt1">
              <a:hueOff val="0"/>
              <a:satOff val="0"/>
              <a:lumOff val="0"/>
              <a:alphaOff val="0"/>
            </a:schemeClr>
          </a:fontRef>
        </p:style>
      </p:cxnSp>
      <p:cxnSp>
        <p:nvCxnSpPr>
          <p:cNvPr id="26" name="Straight Connector 25">
            <a:extLst>
              <a:ext uri="{FF2B5EF4-FFF2-40B4-BE49-F238E27FC236}">
                <a16:creationId xmlns:a16="http://schemas.microsoft.com/office/drawing/2014/main" id="{56CB96BD-F032-648C-3798-75DC19792DA8}"/>
              </a:ext>
            </a:extLst>
          </p:cNvPr>
          <p:cNvCxnSpPr>
            <a:cxnSpLocks/>
          </p:cNvCxnSpPr>
          <p:nvPr/>
        </p:nvCxnSpPr>
        <p:spPr>
          <a:xfrm flipH="1">
            <a:off x="1504947" y="6346962"/>
            <a:ext cx="8118326" cy="0"/>
          </a:xfrm>
          <a:prstGeom prst="line">
            <a:avLst/>
          </a:prstGeom>
          <a:blipFill>
            <a:blip r:embed="rId2" cstate="print">
              <a:extLst>
                <a:ext uri="{28A0092B-C50C-407E-A947-70E740481C1C}">
                  <a14:useLocalDpi xmlns:a14="http://schemas.microsoft.com/office/drawing/2010/main" val="0"/>
                </a:ext>
              </a:extLst>
            </a:blip>
            <a:srcRect/>
            <a:stretch>
              <a:fillRect l="-45000" r="-45000"/>
            </a:stretch>
          </a:blipFill>
          <a:ln w="9525" cap="flat" cmpd="sng" algn="ctr">
            <a:solidFill>
              <a:schemeClr val="accent3"/>
            </a:solidFill>
            <a:prstDash val="solid"/>
            <a:miter lim="800000"/>
          </a:ln>
          <a:effectLst/>
        </p:spPr>
        <p:style>
          <a:lnRef idx="2">
            <a:scrgbClr r="0" g="0" b="0"/>
          </a:lnRef>
          <a:fillRef idx="1">
            <a:scrgbClr r="0" g="0" b="0"/>
          </a:fillRef>
          <a:effectRef idx="0">
            <a:scrgbClr r="0" g="0" b="0"/>
          </a:effectRef>
          <a:fontRef idx="minor">
            <a:schemeClr val="lt1">
              <a:hueOff val="0"/>
              <a:satOff val="0"/>
              <a:lumOff val="0"/>
              <a:alphaOff val="0"/>
            </a:schemeClr>
          </a:fontRef>
        </p:style>
      </p:cxnSp>
      <p:sp>
        <p:nvSpPr>
          <p:cNvPr id="27" name="TextBox 26">
            <a:extLst>
              <a:ext uri="{FF2B5EF4-FFF2-40B4-BE49-F238E27FC236}">
                <a16:creationId xmlns:a16="http://schemas.microsoft.com/office/drawing/2014/main" id="{66089A18-66F4-48D9-9786-F18CB30A3C5C}"/>
              </a:ext>
            </a:extLst>
          </p:cNvPr>
          <p:cNvSpPr txBox="1"/>
          <p:nvPr/>
        </p:nvSpPr>
        <p:spPr>
          <a:xfrm>
            <a:off x="2882287" y="1172185"/>
            <a:ext cx="6716017" cy="355803"/>
          </a:xfrm>
          <a:prstGeom prst="rect">
            <a:avLst/>
          </a:prstGeom>
          <a:noFill/>
        </p:spPr>
        <p:txBody>
          <a:bodyPr wrap="square">
            <a:spAutoFit/>
          </a:bodyPr>
          <a:lstStyle/>
          <a:p>
            <a:pPr lvl="0" algn="just" rtl="1">
              <a:lnSpc>
                <a:spcPct val="107000"/>
              </a:lnSpc>
              <a:spcAft>
                <a:spcPts val="800"/>
              </a:spcAft>
            </a:pPr>
            <a:r>
              <a:rPr lang="fa-IR" sz="1600" b="1" dirty="0">
                <a:effectLst/>
                <a:latin typeface="Calibri" panose="020F0502020204030204" pitchFamily="34" charset="0"/>
                <a:ea typeface="Calibri" panose="020F0502020204030204" pitchFamily="34" charset="0"/>
                <a:cs typeface="B Nazanin" panose="00000400000000000000" pitchFamily="2" charset="-78"/>
              </a:rPr>
              <a:t>پیش بینی صندوق بین المللی پول در خصوص اقتصاد ایران</a:t>
            </a:r>
            <a:endParaRPr lang="en-US" sz="16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23" name="Picture 22">
            <a:extLst>
              <a:ext uri="{FF2B5EF4-FFF2-40B4-BE49-F238E27FC236}">
                <a16:creationId xmlns:a16="http://schemas.microsoft.com/office/drawing/2014/main" id="{34EE7D28-3565-4D4B-9CB6-2B14D14E1085}"/>
              </a:ext>
            </a:extLst>
          </p:cNvPr>
          <p:cNvPicPr>
            <a:picLocks noChangeAspect="1"/>
          </p:cNvPicPr>
          <p:nvPr/>
        </p:nvPicPr>
        <p:blipFill>
          <a:blip r:embed="rId3">
            <a:alphaModFix/>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tretch>
            <a:fillRect/>
          </a:stretch>
        </p:blipFill>
        <p:spPr>
          <a:xfrm>
            <a:off x="330795" y="301691"/>
            <a:ext cx="2173045" cy="743849"/>
          </a:xfrm>
          <a:prstGeom prst="round2DiagRect">
            <a:avLst>
              <a:gd name="adj1" fmla="val 16667"/>
              <a:gd name="adj2" fmla="val 0"/>
            </a:avLst>
          </a:prstGeom>
          <a:ln w="88900" cap="sq">
            <a:noFill/>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25" name="Slide Number Placeholder 3">
            <a:extLst>
              <a:ext uri="{FF2B5EF4-FFF2-40B4-BE49-F238E27FC236}">
                <a16:creationId xmlns:a16="http://schemas.microsoft.com/office/drawing/2014/main" id="{2593E6E4-5F57-469C-ABC7-1E763540542C}"/>
              </a:ext>
            </a:extLst>
          </p:cNvPr>
          <p:cNvSpPr>
            <a:spLocks noGrp="1"/>
          </p:cNvSpPr>
          <p:nvPr>
            <p:ph type="sldNum" sz="quarter" idx="12"/>
          </p:nvPr>
        </p:nvSpPr>
        <p:spPr>
          <a:xfrm>
            <a:off x="8578327" y="6346962"/>
            <a:ext cx="2743200" cy="239590"/>
          </a:xfrm>
        </p:spPr>
        <p:txBody>
          <a:bodyPr/>
          <a:lstStyle/>
          <a:p>
            <a:pPr algn="l" defTabSz="457200">
              <a:defRPr/>
            </a:pPr>
            <a:r>
              <a:rPr lang="fa-IR" dirty="0">
                <a:solidFill>
                  <a:prstClr val="black"/>
                </a:solidFill>
                <a:latin typeface="IRANSansFaNum" panose="020B0506030804020204" pitchFamily="34" charset="-78"/>
                <a:cs typeface="B Nazanin" panose="00000400000000000000" pitchFamily="2" charset="-78"/>
              </a:rPr>
              <a:t>2	</a:t>
            </a:r>
            <a:endParaRPr lang="en-US" dirty="0">
              <a:solidFill>
                <a:prstClr val="black"/>
              </a:solidFill>
              <a:latin typeface="IRANSansFaNum" panose="020B0506030804020204" pitchFamily="34" charset="-78"/>
              <a:cs typeface="B Nazanin" panose="00000400000000000000" pitchFamily="2" charset="-78"/>
            </a:endParaRPr>
          </a:p>
        </p:txBody>
      </p:sp>
      <p:pic>
        <p:nvPicPr>
          <p:cNvPr id="4" name="Picture 3">
            <a:extLst>
              <a:ext uri="{FF2B5EF4-FFF2-40B4-BE49-F238E27FC236}">
                <a16:creationId xmlns:a16="http://schemas.microsoft.com/office/drawing/2014/main" id="{D2774E77-F2D6-4734-BD02-F9945BD45428}"/>
              </a:ext>
            </a:extLst>
          </p:cNvPr>
          <p:cNvPicPr>
            <a:picLocks noChangeAspect="1"/>
          </p:cNvPicPr>
          <p:nvPr/>
        </p:nvPicPr>
        <p:blipFill>
          <a:blip r:embed="rId5"/>
          <a:stretch>
            <a:fillRect/>
          </a:stretch>
        </p:blipFill>
        <p:spPr>
          <a:xfrm>
            <a:off x="9803802" y="1548351"/>
            <a:ext cx="965103" cy="920316"/>
          </a:xfrm>
          <a:prstGeom prst="roundRect">
            <a:avLst/>
          </a:prstGeom>
          <a:blipFill>
            <a:blip r:embed="rId2" cstate="print">
              <a:extLst>
                <a:ext uri="{28A0092B-C50C-407E-A947-70E740481C1C}">
                  <a14:useLocalDpi xmlns:a14="http://schemas.microsoft.com/office/drawing/2010/main" val="0"/>
                </a:ext>
              </a:extLst>
            </a:blip>
            <a:srcRect/>
            <a:stretch>
              <a:fillRect l="-45000" r="-45000"/>
            </a:stretch>
          </a:blipFill>
          <a:ln w="9525" cap="flat" cmpd="sng" algn="ctr">
            <a:solidFill>
              <a:schemeClr val="accent3"/>
            </a:solidFill>
            <a:prstDash val="solid"/>
            <a:miter lim="800000"/>
          </a:ln>
          <a:effectLst/>
        </p:spPr>
      </p:pic>
      <p:pic>
        <p:nvPicPr>
          <p:cNvPr id="7" name="Picture 6">
            <a:extLst>
              <a:ext uri="{FF2B5EF4-FFF2-40B4-BE49-F238E27FC236}">
                <a16:creationId xmlns:a16="http://schemas.microsoft.com/office/drawing/2014/main" id="{CCE2DCF5-D7D2-4A12-A76D-58D3C6B254DD}"/>
              </a:ext>
            </a:extLst>
          </p:cNvPr>
          <p:cNvPicPr>
            <a:picLocks noChangeAspect="1"/>
          </p:cNvPicPr>
          <p:nvPr/>
        </p:nvPicPr>
        <p:blipFill>
          <a:blip r:embed="rId6"/>
          <a:stretch>
            <a:fillRect/>
          </a:stretch>
        </p:blipFill>
        <p:spPr>
          <a:xfrm>
            <a:off x="9763123" y="2858585"/>
            <a:ext cx="1005782" cy="930315"/>
          </a:xfrm>
          <a:prstGeom prst="roundRect">
            <a:avLst/>
          </a:prstGeom>
          <a:blipFill>
            <a:blip r:embed="rId2" cstate="print">
              <a:extLst>
                <a:ext uri="{28A0092B-C50C-407E-A947-70E740481C1C}">
                  <a14:useLocalDpi xmlns:a14="http://schemas.microsoft.com/office/drawing/2010/main" val="0"/>
                </a:ext>
              </a:extLst>
            </a:blip>
            <a:srcRect/>
            <a:stretch>
              <a:fillRect l="-45000" r="-45000"/>
            </a:stretch>
          </a:blipFill>
          <a:ln w="9525" cap="flat" cmpd="sng" algn="ctr">
            <a:solidFill>
              <a:schemeClr val="accent3"/>
            </a:solidFill>
            <a:prstDash val="solid"/>
            <a:miter lim="800000"/>
          </a:ln>
          <a:effectLst/>
        </p:spPr>
      </p:pic>
      <p:pic>
        <p:nvPicPr>
          <p:cNvPr id="10" name="Picture 9">
            <a:extLst>
              <a:ext uri="{FF2B5EF4-FFF2-40B4-BE49-F238E27FC236}">
                <a16:creationId xmlns:a16="http://schemas.microsoft.com/office/drawing/2014/main" id="{6ED707E6-F906-400A-B3C4-4B3EE10757C5}"/>
              </a:ext>
            </a:extLst>
          </p:cNvPr>
          <p:cNvPicPr>
            <a:picLocks noChangeAspect="1"/>
          </p:cNvPicPr>
          <p:nvPr/>
        </p:nvPicPr>
        <p:blipFill>
          <a:blip r:embed="rId7"/>
          <a:stretch>
            <a:fillRect/>
          </a:stretch>
        </p:blipFill>
        <p:spPr>
          <a:xfrm>
            <a:off x="9763123" y="4152886"/>
            <a:ext cx="1005782" cy="885815"/>
          </a:xfrm>
          <a:prstGeom prst="roundRect">
            <a:avLst/>
          </a:prstGeom>
          <a:blipFill>
            <a:blip r:embed="rId2" cstate="print">
              <a:extLst>
                <a:ext uri="{28A0092B-C50C-407E-A947-70E740481C1C}">
                  <a14:useLocalDpi xmlns:a14="http://schemas.microsoft.com/office/drawing/2010/main" val="0"/>
                </a:ext>
              </a:extLst>
            </a:blip>
            <a:srcRect/>
            <a:stretch>
              <a:fillRect l="-45000" r="-45000"/>
            </a:stretch>
          </a:blipFill>
          <a:ln w="9525" cap="flat" cmpd="sng" algn="ctr">
            <a:solidFill>
              <a:schemeClr val="accent3"/>
            </a:solidFill>
            <a:prstDash val="solid"/>
            <a:miter lim="800000"/>
          </a:ln>
          <a:effectLst/>
        </p:spPr>
      </p:pic>
      <p:pic>
        <p:nvPicPr>
          <p:cNvPr id="19" name="Picture 18">
            <a:extLst>
              <a:ext uri="{FF2B5EF4-FFF2-40B4-BE49-F238E27FC236}">
                <a16:creationId xmlns:a16="http://schemas.microsoft.com/office/drawing/2014/main" id="{ECBDEA12-B56F-45D4-B6A8-9D1FC956FDB8}"/>
              </a:ext>
            </a:extLst>
          </p:cNvPr>
          <p:cNvPicPr>
            <a:picLocks noChangeAspect="1"/>
          </p:cNvPicPr>
          <p:nvPr/>
        </p:nvPicPr>
        <p:blipFill>
          <a:blip r:embed="rId8"/>
          <a:stretch>
            <a:fillRect/>
          </a:stretch>
        </p:blipFill>
        <p:spPr>
          <a:xfrm>
            <a:off x="9763123" y="5366308"/>
            <a:ext cx="1005782" cy="917459"/>
          </a:xfrm>
          <a:prstGeom prst="roundRect">
            <a:avLst/>
          </a:prstGeom>
          <a:blipFill>
            <a:blip r:embed="rId2" cstate="print">
              <a:extLst>
                <a:ext uri="{28A0092B-C50C-407E-A947-70E740481C1C}">
                  <a14:useLocalDpi xmlns:a14="http://schemas.microsoft.com/office/drawing/2010/main" val="0"/>
                </a:ext>
              </a:extLst>
            </a:blip>
            <a:srcRect/>
            <a:stretch>
              <a:fillRect l="-45000" r="-45000"/>
            </a:stretch>
          </a:blipFill>
          <a:ln w="9525" cap="flat" cmpd="sng" algn="ctr">
            <a:solidFill>
              <a:schemeClr val="accent3"/>
            </a:solidFill>
            <a:prstDash val="solid"/>
            <a:miter lim="800000"/>
          </a:ln>
          <a:effectLst/>
        </p:spPr>
      </p:pic>
    </p:spTree>
    <p:extLst>
      <p:ext uri="{BB962C8B-B14F-4D97-AF65-F5344CB8AC3E}">
        <p14:creationId xmlns:p14="http://schemas.microsoft.com/office/powerpoint/2010/main" val="11048534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82DE1-2F1E-347E-2871-58FAC427C96E}"/>
              </a:ext>
            </a:extLst>
          </p:cNvPr>
          <p:cNvSpPr>
            <a:spLocks noGrp="1"/>
          </p:cNvSpPr>
          <p:nvPr>
            <p:ph type="ctrTitle"/>
          </p:nvPr>
        </p:nvSpPr>
        <p:spPr>
          <a:xfrm>
            <a:off x="1524000" y="370170"/>
            <a:ext cx="9384254" cy="677455"/>
          </a:xfrm>
        </p:spPr>
        <p:txBody>
          <a:bodyPr>
            <a:noAutofit/>
          </a:bodyPr>
          <a:lstStyle/>
          <a:p>
            <a:pPr algn="r"/>
            <a:r>
              <a:rPr lang="fa-IR" sz="2800" dirty="0">
                <a:cs typeface="B Titr" panose="00000700000000000000" pitchFamily="2" charset="-78"/>
              </a:rPr>
              <a:t>مهمترین رویدادهای سیاسی و اقتصادی</a:t>
            </a:r>
            <a:endParaRPr lang="en-US" sz="2800" dirty="0">
              <a:cs typeface="B Titr" panose="00000700000000000000" pitchFamily="2" charset="-78"/>
            </a:endParaRPr>
          </a:p>
        </p:txBody>
      </p:sp>
      <p:sp>
        <p:nvSpPr>
          <p:cNvPr id="4" name="Slide Number Placeholder 3">
            <a:extLst>
              <a:ext uri="{FF2B5EF4-FFF2-40B4-BE49-F238E27FC236}">
                <a16:creationId xmlns:a16="http://schemas.microsoft.com/office/drawing/2014/main" id="{6ED90AEC-DF5F-DA0B-7913-65D80CD03980}"/>
              </a:ext>
            </a:extLst>
          </p:cNvPr>
          <p:cNvSpPr>
            <a:spLocks noGrp="1"/>
          </p:cNvSpPr>
          <p:nvPr>
            <p:ph type="sldNum" sz="quarter" idx="12"/>
          </p:nvPr>
        </p:nvSpPr>
        <p:spPr>
          <a:xfrm>
            <a:off x="8578327" y="6221427"/>
            <a:ext cx="2743200" cy="365125"/>
          </a:xfrm>
        </p:spPr>
        <p:txBody>
          <a:bodyPr/>
          <a:lstStyle/>
          <a:p>
            <a:pPr algn="l" defTabSz="457200">
              <a:defRPr/>
            </a:pPr>
            <a:r>
              <a:rPr lang="fa-IR" dirty="0">
                <a:solidFill>
                  <a:prstClr val="black"/>
                </a:solidFill>
                <a:latin typeface="IRANSansFaNum" panose="020B0506030804020204" pitchFamily="34" charset="-78"/>
                <a:cs typeface="B Nazanin" panose="00000400000000000000" pitchFamily="2" charset="-78"/>
              </a:rPr>
              <a:t>3</a:t>
            </a:r>
            <a:endParaRPr lang="en-US" dirty="0">
              <a:solidFill>
                <a:prstClr val="black"/>
              </a:solidFill>
              <a:latin typeface="IRANSansFaNum" panose="020B0506030804020204" pitchFamily="34" charset="-78"/>
              <a:cs typeface="B Nazanin" panose="00000400000000000000" pitchFamily="2" charset="-78"/>
            </a:endParaRPr>
          </a:p>
        </p:txBody>
      </p:sp>
      <p:sp>
        <p:nvSpPr>
          <p:cNvPr id="6" name="TextBox 5">
            <a:extLst>
              <a:ext uri="{FF2B5EF4-FFF2-40B4-BE49-F238E27FC236}">
                <a16:creationId xmlns:a16="http://schemas.microsoft.com/office/drawing/2014/main" id="{0F6C886B-0050-D1D5-C5A3-644A5A8DF837}"/>
              </a:ext>
            </a:extLst>
          </p:cNvPr>
          <p:cNvSpPr txBox="1"/>
          <p:nvPr/>
        </p:nvSpPr>
        <p:spPr>
          <a:xfrm>
            <a:off x="1463039" y="1461793"/>
            <a:ext cx="8109366" cy="1815882"/>
          </a:xfrm>
          <a:prstGeom prst="rect">
            <a:avLst/>
          </a:prstGeom>
          <a:noFill/>
        </p:spPr>
        <p:txBody>
          <a:bodyPr wrap="square">
            <a:spAutoFit/>
          </a:bodyPr>
          <a:lstStyle/>
          <a:p>
            <a:pPr algn="just" defTabSz="457200" rtl="1">
              <a:defRPr/>
            </a:pPr>
            <a:endParaRPr lang="fa-IR" sz="1600" dirty="0">
              <a:latin typeface="Calibri" panose="020F0502020204030204" pitchFamily="34" charset="0"/>
              <a:ea typeface="Calibri" panose="020F0502020204030204" pitchFamily="34" charset="0"/>
              <a:cs typeface="B Nazanin" panose="00000400000000000000" pitchFamily="2" charset="-78"/>
            </a:endParaRPr>
          </a:p>
          <a:p>
            <a:pPr algn="just" defTabSz="457200" rtl="1">
              <a:defRPr/>
            </a:pPr>
            <a:endParaRPr lang="fa-IR" sz="1600" dirty="0">
              <a:latin typeface="Calibri" panose="020F0502020204030204" pitchFamily="34" charset="0"/>
              <a:ea typeface="Calibri" panose="020F0502020204030204" pitchFamily="34" charset="0"/>
              <a:cs typeface="B Nazanin" panose="00000400000000000000" pitchFamily="2" charset="-78"/>
            </a:endParaRPr>
          </a:p>
          <a:p>
            <a:pPr algn="just" defTabSz="457200" rtl="1">
              <a:defRPr/>
            </a:pPr>
            <a:r>
              <a:rPr lang="fa-IR" sz="1600" dirty="0">
                <a:latin typeface="Calibri" panose="020F0502020204030204" pitchFamily="34" charset="0"/>
                <a:ea typeface="Calibri" panose="020F0502020204030204" pitchFamily="34" charset="0"/>
                <a:cs typeface="B Nazanin" panose="00000400000000000000" pitchFamily="2" charset="-78"/>
              </a:rPr>
              <a:t>در حالی که انتظار میرفت با انتشار داده‌‌‌های مرکز آمار آمریکا، نرخ تورم نقطه به‌نقطه این کشور حدود ۹/ ۷ تا ۸درصد اعلام شود، قیمت‌های مصرف‌کننده در ماه اکتبر کمتر از حد انتظار افزایش داشت و شاخص تورم به ۷/ ۷‌درصد رسید. تعدیل قیمت‌ها طی ماه‌اکتبر نیز فعالان بازار را امیدوار کرد و تقاضا برای کامودیتی‌‌‌ها را افزایش داد؛ زیرا احتمال کاهش فعالیت‌‌‌های فدرال‌رزرو در مقابله با تورم را تعدیل خواهد کرد که سیگنالی مهم در خصوص تعویق رکود احتمالی به شمار می‌رود. به عبارتی کاهش رشد قیمت‌ها سبب شد تا فدرال‌رزرو اعلام کند که احتمال کاهش سیاست‌‌‌های انقباضی پولی در ماه‌‌‌های پیش‌رو بیشتر شده است.</a:t>
            </a:r>
          </a:p>
        </p:txBody>
      </p:sp>
      <p:sp>
        <p:nvSpPr>
          <p:cNvPr id="8" name="TextBox 7">
            <a:extLst>
              <a:ext uri="{FF2B5EF4-FFF2-40B4-BE49-F238E27FC236}">
                <a16:creationId xmlns:a16="http://schemas.microsoft.com/office/drawing/2014/main" id="{99C5FFDD-876F-4018-86B8-08CC076BD8D2}"/>
              </a:ext>
            </a:extLst>
          </p:cNvPr>
          <p:cNvSpPr txBox="1"/>
          <p:nvPr/>
        </p:nvSpPr>
        <p:spPr>
          <a:xfrm>
            <a:off x="3351290" y="1499803"/>
            <a:ext cx="6406227" cy="355803"/>
          </a:xfrm>
          <a:prstGeom prst="rect">
            <a:avLst/>
          </a:prstGeom>
          <a:noFill/>
        </p:spPr>
        <p:txBody>
          <a:bodyPr wrap="square">
            <a:spAutoFit/>
          </a:bodyPr>
          <a:lstStyle/>
          <a:p>
            <a:pPr lvl="0" algn="just" rtl="1">
              <a:lnSpc>
                <a:spcPct val="107000"/>
              </a:lnSpc>
              <a:spcAft>
                <a:spcPts val="800"/>
              </a:spcAft>
            </a:pPr>
            <a:r>
              <a:rPr lang="fa-IR" sz="1600" b="1" dirty="0">
                <a:latin typeface="Calibri" panose="020F0502020204030204" pitchFamily="34" charset="0"/>
                <a:ea typeface="Calibri" panose="020F0502020204030204" pitchFamily="34" charset="0"/>
                <a:cs typeface="B Nazanin" panose="00000400000000000000" pitchFamily="2" charset="-78"/>
              </a:rPr>
              <a:t>   سوخت گیری کالایی ها از ترمز شاخص قیمت مصرف کننده آمریکا</a:t>
            </a:r>
            <a:r>
              <a:rPr lang="fa-IR" sz="1600" b="1" dirty="0">
                <a:effectLst/>
                <a:latin typeface="Calibri" panose="020F0502020204030204" pitchFamily="34" charset="0"/>
                <a:ea typeface="Calibri" panose="020F0502020204030204" pitchFamily="34" charset="0"/>
                <a:cs typeface="B Nazanin" panose="00000400000000000000" pitchFamily="2" charset="-78"/>
              </a:rPr>
              <a:t>:</a:t>
            </a:r>
            <a:endParaRPr lang="en-US" sz="12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3870E68A-AD1C-61C6-EEF2-964C2165835F}"/>
              </a:ext>
            </a:extLst>
          </p:cNvPr>
          <p:cNvSpPr txBox="1"/>
          <p:nvPr/>
        </p:nvSpPr>
        <p:spPr>
          <a:xfrm>
            <a:off x="1450380" y="3819616"/>
            <a:ext cx="8167746" cy="619272"/>
          </a:xfrm>
          <a:prstGeom prst="rect">
            <a:avLst/>
          </a:prstGeom>
          <a:noFill/>
        </p:spPr>
        <p:txBody>
          <a:bodyPr wrap="square">
            <a:spAutoFit/>
          </a:bodyPr>
          <a:lstStyle/>
          <a:p>
            <a:pPr algn="just" rtl="1">
              <a:lnSpc>
                <a:spcPct val="107000"/>
              </a:lnSpc>
              <a:spcAft>
                <a:spcPts val="800"/>
              </a:spcAft>
            </a:pPr>
            <a:r>
              <a:rPr lang="fa-IR" sz="1600" dirty="0">
                <a:effectLst/>
                <a:latin typeface="Calibri" panose="020F0502020204030204" pitchFamily="34" charset="0"/>
                <a:ea typeface="Calibri" panose="020F0502020204030204" pitchFamily="34" charset="0"/>
                <a:cs typeface="B Nazanin" panose="00000400000000000000" pitchFamily="2" charset="-78"/>
              </a:rPr>
              <a:t>رئیس سازمان برنامه و بودجه با اشاره به پایان تهیه لایحه بودجه سال 1402 و تحویل آن به دولت گفت: هیچ افزایش قیمتی برای حامل های انرژی در سال جاری و بودجه سال آینده مدنظر نخواهد بود.</a:t>
            </a:r>
          </a:p>
        </p:txBody>
      </p:sp>
      <p:sp>
        <p:nvSpPr>
          <p:cNvPr id="15" name="TextBox 14">
            <a:extLst>
              <a:ext uri="{FF2B5EF4-FFF2-40B4-BE49-F238E27FC236}">
                <a16:creationId xmlns:a16="http://schemas.microsoft.com/office/drawing/2014/main" id="{049E4A28-CB3C-CEFF-8806-4D2D2976CD5C}"/>
              </a:ext>
            </a:extLst>
          </p:cNvPr>
          <p:cNvSpPr txBox="1"/>
          <p:nvPr/>
        </p:nvSpPr>
        <p:spPr>
          <a:xfrm>
            <a:off x="3493772" y="3522906"/>
            <a:ext cx="6124354" cy="492443"/>
          </a:xfrm>
          <a:prstGeom prst="rect">
            <a:avLst/>
          </a:prstGeom>
          <a:noFill/>
        </p:spPr>
        <p:txBody>
          <a:bodyPr wrap="square">
            <a:spAutoFit/>
          </a:bodyPr>
          <a:lstStyle/>
          <a:p>
            <a:pPr algn="just" defTabSz="457200" rtl="1">
              <a:defRPr/>
            </a:pPr>
            <a:r>
              <a:rPr lang="fa-IR" sz="1600" b="1" dirty="0">
                <a:effectLst/>
                <a:latin typeface="Calibri" panose="020F0502020204030204" pitchFamily="34" charset="0"/>
                <a:ea typeface="Calibri" panose="020F0502020204030204" pitchFamily="34" charset="0"/>
                <a:cs typeface="B Nazanin" panose="00000400000000000000" pitchFamily="2" charset="-78"/>
              </a:rPr>
              <a:t>قیمت بنزین و دیگر حامل های انرژی در سال جاری و بودجه 1402 گران نخواهد شد: </a:t>
            </a:r>
            <a:endParaRPr lang="en-US" sz="1600" dirty="0">
              <a:effectLst/>
              <a:latin typeface="Calibri" panose="020F0502020204030204" pitchFamily="34" charset="0"/>
              <a:ea typeface="Calibri" panose="020F0502020204030204" pitchFamily="34" charset="0"/>
              <a:cs typeface="B Nazanin" panose="00000400000000000000" pitchFamily="2" charset="-78"/>
            </a:endParaRPr>
          </a:p>
          <a:p>
            <a:pPr algn="just" defTabSz="457200" rtl="1">
              <a:defRPr/>
            </a:pPr>
            <a:endParaRPr lang="fa-IR" sz="1000" dirty="0">
              <a:solidFill>
                <a:sysClr val="windowText" lastClr="000000">
                  <a:hueOff val="0"/>
                  <a:satOff val="0"/>
                  <a:lumOff val="0"/>
                  <a:alphaOff val="0"/>
                </a:sysClr>
              </a:solidFill>
              <a:latin typeface="IRANSansFaNum Black" panose="020B0506030804020204" pitchFamily="34" charset="-78"/>
              <a:cs typeface="B Nazanin" panose="00000400000000000000" pitchFamily="2" charset="-78"/>
            </a:endParaRPr>
          </a:p>
        </p:txBody>
      </p:sp>
      <p:sp>
        <p:nvSpPr>
          <p:cNvPr id="17" name="TextBox 16">
            <a:extLst>
              <a:ext uri="{FF2B5EF4-FFF2-40B4-BE49-F238E27FC236}">
                <a16:creationId xmlns:a16="http://schemas.microsoft.com/office/drawing/2014/main" id="{32AD1B69-93CC-F6AC-6525-F611A4A15B8A}"/>
              </a:ext>
            </a:extLst>
          </p:cNvPr>
          <p:cNvSpPr txBox="1"/>
          <p:nvPr/>
        </p:nvSpPr>
        <p:spPr>
          <a:xfrm>
            <a:off x="1524000" y="5178655"/>
            <a:ext cx="8328660" cy="882742"/>
          </a:xfrm>
          <a:prstGeom prst="rect">
            <a:avLst/>
          </a:prstGeom>
          <a:noFill/>
        </p:spPr>
        <p:txBody>
          <a:bodyPr wrap="square">
            <a:spAutoFit/>
          </a:bodyPr>
          <a:lstStyle/>
          <a:p>
            <a:pPr marL="228600" algn="just" rtl="1">
              <a:lnSpc>
                <a:spcPct val="107000"/>
              </a:lnSpc>
              <a:spcAft>
                <a:spcPts val="800"/>
              </a:spcAft>
            </a:pPr>
            <a:r>
              <a:rPr lang="fa-IR" sz="1600" dirty="0">
                <a:latin typeface="Calibri" panose="020F0502020204030204" pitchFamily="34" charset="0"/>
                <a:cs typeface="B Nazanin" panose="00000400000000000000" pitchFamily="2" charset="-78"/>
              </a:rPr>
              <a:t>علی بهادری جهرمی: دولت هیچ پیشنهادی برای افزایش قیمت بنزین نداشته و ندارد. مجلس پیشنهاداتی برای افزایش قیمت گاز، سوخت پتروشیمی و مسکن داده که دولت این افزایش قیمت را نپذیرفته است. زیرا در بورس و معیشت خانواده ها اثر منفی      میگذاشت.</a:t>
            </a:r>
          </a:p>
        </p:txBody>
      </p:sp>
      <p:sp>
        <p:nvSpPr>
          <p:cNvPr id="18" name="TextBox 17">
            <a:extLst>
              <a:ext uri="{FF2B5EF4-FFF2-40B4-BE49-F238E27FC236}">
                <a16:creationId xmlns:a16="http://schemas.microsoft.com/office/drawing/2014/main" id="{5BCC952D-CA10-1442-03D9-8C854C9EBBF4}"/>
              </a:ext>
            </a:extLst>
          </p:cNvPr>
          <p:cNvSpPr txBox="1"/>
          <p:nvPr/>
        </p:nvSpPr>
        <p:spPr>
          <a:xfrm>
            <a:off x="3894268" y="4802914"/>
            <a:ext cx="5803187" cy="338554"/>
          </a:xfrm>
          <a:prstGeom prst="rect">
            <a:avLst/>
          </a:prstGeom>
          <a:noFill/>
        </p:spPr>
        <p:txBody>
          <a:bodyPr wrap="square">
            <a:spAutoFit/>
          </a:bodyPr>
          <a:lstStyle/>
          <a:p>
            <a:pPr algn="just" defTabSz="457200" rtl="1">
              <a:defRPr/>
            </a:pPr>
            <a:r>
              <a:rPr lang="fa-IR" sz="1600" b="1" dirty="0">
                <a:solidFill>
                  <a:sysClr val="windowText" lastClr="000000">
                    <a:hueOff val="0"/>
                    <a:satOff val="0"/>
                    <a:lumOff val="0"/>
                    <a:alphaOff val="0"/>
                  </a:sysClr>
                </a:solidFill>
                <a:latin typeface="IRANSansFaNum Black" panose="020B0506030804020204" pitchFamily="34" charset="-78"/>
                <a:cs typeface="B Nazanin" panose="00000400000000000000" pitchFamily="2" charset="-78"/>
              </a:rPr>
              <a:t>مخالفت دولت با افزایش نرخ گاز، خوراک پتروشیمی و مسکن با اثر منفی بر بورس:</a:t>
            </a:r>
            <a:endParaRPr lang="fa-IR" sz="1200" b="1" dirty="0">
              <a:solidFill>
                <a:sysClr val="windowText" lastClr="000000">
                  <a:hueOff val="0"/>
                  <a:satOff val="0"/>
                  <a:lumOff val="0"/>
                  <a:alphaOff val="0"/>
                </a:sysClr>
              </a:solidFill>
              <a:latin typeface="IRANSansFaNum Black" panose="020B0506030804020204" pitchFamily="34" charset="-78"/>
              <a:cs typeface="B Nazanin" panose="00000400000000000000" pitchFamily="2" charset="-78"/>
            </a:endParaRPr>
          </a:p>
        </p:txBody>
      </p:sp>
      <p:cxnSp>
        <p:nvCxnSpPr>
          <p:cNvPr id="20" name="Straight Connector 19">
            <a:extLst>
              <a:ext uri="{FF2B5EF4-FFF2-40B4-BE49-F238E27FC236}">
                <a16:creationId xmlns:a16="http://schemas.microsoft.com/office/drawing/2014/main" id="{E3D5E509-6BF5-1407-2CF5-54743E6472C5}"/>
              </a:ext>
            </a:extLst>
          </p:cNvPr>
          <p:cNvCxnSpPr>
            <a:cxnSpLocks/>
          </p:cNvCxnSpPr>
          <p:nvPr/>
        </p:nvCxnSpPr>
        <p:spPr>
          <a:xfrm flipH="1" flipV="1">
            <a:off x="1335798" y="3299451"/>
            <a:ext cx="8167746" cy="13803"/>
          </a:xfrm>
          <a:prstGeom prst="line">
            <a:avLst/>
          </a:prstGeom>
          <a:blipFill>
            <a:blip r:embed="rId2" cstate="print">
              <a:extLst>
                <a:ext uri="{28A0092B-C50C-407E-A947-70E740481C1C}">
                  <a14:useLocalDpi xmlns:a14="http://schemas.microsoft.com/office/drawing/2010/main" val="0"/>
                </a:ext>
              </a:extLst>
            </a:blip>
            <a:srcRect/>
            <a:stretch>
              <a:fillRect l="-45000" r="-45000"/>
            </a:stretch>
          </a:blipFill>
          <a:ln w="9525" cap="flat" cmpd="sng" algn="ctr">
            <a:solidFill>
              <a:schemeClr val="accent3"/>
            </a:solidFill>
            <a:prstDash val="solid"/>
            <a:miter lim="800000"/>
          </a:ln>
          <a:effectLst/>
        </p:spPr>
        <p:style>
          <a:lnRef idx="2">
            <a:scrgbClr r="0" g="0" b="0"/>
          </a:lnRef>
          <a:fillRef idx="1">
            <a:scrgbClr r="0" g="0" b="0"/>
          </a:fillRef>
          <a:effectRef idx="0">
            <a:scrgbClr r="0" g="0" b="0"/>
          </a:effectRef>
          <a:fontRef idx="minor">
            <a:schemeClr val="lt1">
              <a:hueOff val="0"/>
              <a:satOff val="0"/>
              <a:lumOff val="0"/>
              <a:alphaOff val="0"/>
            </a:schemeClr>
          </a:fontRef>
        </p:style>
      </p:cxnSp>
      <p:cxnSp>
        <p:nvCxnSpPr>
          <p:cNvPr id="22" name="Straight Connector 21">
            <a:extLst>
              <a:ext uri="{FF2B5EF4-FFF2-40B4-BE49-F238E27FC236}">
                <a16:creationId xmlns:a16="http://schemas.microsoft.com/office/drawing/2014/main" id="{56CB96BD-F032-648C-3798-75DC19792DA8}"/>
              </a:ext>
            </a:extLst>
          </p:cNvPr>
          <p:cNvCxnSpPr/>
          <p:nvPr/>
        </p:nvCxnSpPr>
        <p:spPr>
          <a:xfrm flipH="1">
            <a:off x="1284975" y="4648540"/>
            <a:ext cx="8412480" cy="0"/>
          </a:xfrm>
          <a:prstGeom prst="line">
            <a:avLst/>
          </a:prstGeom>
          <a:blipFill>
            <a:blip r:embed="rId2" cstate="print">
              <a:extLst>
                <a:ext uri="{28A0092B-C50C-407E-A947-70E740481C1C}">
                  <a14:useLocalDpi xmlns:a14="http://schemas.microsoft.com/office/drawing/2010/main" val="0"/>
                </a:ext>
              </a:extLst>
            </a:blip>
            <a:srcRect/>
            <a:stretch>
              <a:fillRect l="-45000" r="-45000"/>
            </a:stretch>
          </a:blipFill>
          <a:ln w="9525" cap="flat" cmpd="sng" algn="ctr">
            <a:solidFill>
              <a:schemeClr val="accent3"/>
            </a:solidFill>
            <a:prstDash val="solid"/>
            <a:miter lim="800000"/>
          </a:ln>
          <a:effectLst/>
        </p:spPr>
        <p:style>
          <a:lnRef idx="2">
            <a:scrgbClr r="0" g="0" b="0"/>
          </a:lnRef>
          <a:fillRef idx="1">
            <a:scrgbClr r="0" g="0" b="0"/>
          </a:fillRef>
          <a:effectRef idx="0">
            <a:scrgbClr r="0" g="0" b="0"/>
          </a:effectRef>
          <a:fontRef idx="minor">
            <a:schemeClr val="lt1">
              <a:hueOff val="0"/>
              <a:satOff val="0"/>
              <a:lumOff val="0"/>
              <a:alphaOff val="0"/>
            </a:schemeClr>
          </a:fontRef>
        </p:style>
      </p:cxnSp>
      <p:cxnSp>
        <p:nvCxnSpPr>
          <p:cNvPr id="26" name="Straight Connector 25">
            <a:extLst>
              <a:ext uri="{FF2B5EF4-FFF2-40B4-BE49-F238E27FC236}">
                <a16:creationId xmlns:a16="http://schemas.microsoft.com/office/drawing/2014/main" id="{56CB96BD-F032-648C-3798-75DC19792DA8}"/>
              </a:ext>
            </a:extLst>
          </p:cNvPr>
          <p:cNvCxnSpPr>
            <a:cxnSpLocks/>
          </p:cNvCxnSpPr>
          <p:nvPr/>
        </p:nvCxnSpPr>
        <p:spPr>
          <a:xfrm flipH="1">
            <a:off x="1450380" y="6250105"/>
            <a:ext cx="8122025" cy="48893"/>
          </a:xfrm>
          <a:prstGeom prst="line">
            <a:avLst/>
          </a:prstGeom>
          <a:blipFill>
            <a:blip r:embed="rId2" cstate="print">
              <a:extLst>
                <a:ext uri="{28A0092B-C50C-407E-A947-70E740481C1C}">
                  <a14:useLocalDpi xmlns:a14="http://schemas.microsoft.com/office/drawing/2010/main" val="0"/>
                </a:ext>
              </a:extLst>
            </a:blip>
            <a:srcRect/>
            <a:stretch>
              <a:fillRect l="-45000" r="-45000"/>
            </a:stretch>
          </a:blipFill>
          <a:ln w="9525" cap="flat" cmpd="sng" algn="ctr">
            <a:solidFill>
              <a:schemeClr val="accent3"/>
            </a:solidFill>
            <a:prstDash val="solid"/>
            <a:miter lim="800000"/>
          </a:ln>
          <a:effectLst/>
        </p:spPr>
        <p:style>
          <a:lnRef idx="2">
            <a:scrgbClr r="0" g="0" b="0"/>
          </a:lnRef>
          <a:fillRef idx="1">
            <a:scrgbClr r="0" g="0" b="0"/>
          </a:fillRef>
          <a:effectRef idx="0">
            <a:scrgbClr r="0" g="0" b="0"/>
          </a:effectRef>
          <a:fontRef idx="minor">
            <a:schemeClr val="lt1">
              <a:hueOff val="0"/>
              <a:satOff val="0"/>
              <a:lumOff val="0"/>
              <a:alphaOff val="0"/>
            </a:schemeClr>
          </a:fontRef>
        </p:style>
      </p:cxnSp>
      <p:pic>
        <p:nvPicPr>
          <p:cNvPr id="25" name="Picture 24">
            <a:extLst>
              <a:ext uri="{FF2B5EF4-FFF2-40B4-BE49-F238E27FC236}">
                <a16:creationId xmlns:a16="http://schemas.microsoft.com/office/drawing/2014/main" id="{99043CB8-9733-4F69-9AD2-F89C55C73F95}"/>
              </a:ext>
            </a:extLst>
          </p:cNvPr>
          <p:cNvPicPr>
            <a:picLocks noChangeAspect="1"/>
          </p:cNvPicPr>
          <p:nvPr/>
        </p:nvPicPr>
        <p:blipFill>
          <a:blip r:embed="rId3">
            <a:alphaModFix/>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tretch>
            <a:fillRect/>
          </a:stretch>
        </p:blipFill>
        <p:spPr>
          <a:xfrm>
            <a:off x="330795" y="301691"/>
            <a:ext cx="2173045" cy="743849"/>
          </a:xfrm>
          <a:prstGeom prst="round2DiagRect">
            <a:avLst>
              <a:gd name="adj1" fmla="val 16667"/>
              <a:gd name="adj2" fmla="val 0"/>
            </a:avLst>
          </a:prstGeom>
          <a:ln w="88900" cap="sq">
            <a:noFill/>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9" name="Picture 8">
            <a:extLst>
              <a:ext uri="{FF2B5EF4-FFF2-40B4-BE49-F238E27FC236}">
                <a16:creationId xmlns:a16="http://schemas.microsoft.com/office/drawing/2014/main" id="{217DC4B3-DB1B-452F-9ABE-6C34DBC3B165}"/>
              </a:ext>
            </a:extLst>
          </p:cNvPr>
          <p:cNvPicPr>
            <a:picLocks noChangeAspect="1"/>
          </p:cNvPicPr>
          <p:nvPr/>
        </p:nvPicPr>
        <p:blipFill>
          <a:blip r:embed="rId5"/>
          <a:stretch>
            <a:fillRect/>
          </a:stretch>
        </p:blipFill>
        <p:spPr>
          <a:xfrm>
            <a:off x="9757517" y="4877137"/>
            <a:ext cx="956085" cy="920790"/>
          </a:xfrm>
          <a:prstGeom prst="roundRect">
            <a:avLst/>
          </a:prstGeom>
          <a:blipFill>
            <a:blip r:embed="rId2" cstate="print">
              <a:extLst>
                <a:ext uri="{28A0092B-C50C-407E-A947-70E740481C1C}">
                  <a14:useLocalDpi xmlns:a14="http://schemas.microsoft.com/office/drawing/2010/main" val="0"/>
                </a:ext>
              </a:extLst>
            </a:blip>
            <a:srcRect/>
            <a:stretch>
              <a:fillRect l="-45000" r="-45000"/>
            </a:stretch>
          </a:blipFill>
          <a:ln w="9525" cap="flat" cmpd="sng" algn="ctr">
            <a:solidFill>
              <a:schemeClr val="accent3"/>
            </a:solidFill>
            <a:prstDash val="solid"/>
            <a:miter lim="800000"/>
          </a:ln>
          <a:effectLst/>
        </p:spPr>
      </p:pic>
      <p:pic>
        <p:nvPicPr>
          <p:cNvPr id="16" name="Picture 15">
            <a:extLst>
              <a:ext uri="{FF2B5EF4-FFF2-40B4-BE49-F238E27FC236}">
                <a16:creationId xmlns:a16="http://schemas.microsoft.com/office/drawing/2014/main" id="{DC723C3E-AB4B-40FD-88EB-C444424D0E81}"/>
              </a:ext>
            </a:extLst>
          </p:cNvPr>
          <p:cNvPicPr>
            <a:picLocks noChangeAspect="1"/>
          </p:cNvPicPr>
          <p:nvPr/>
        </p:nvPicPr>
        <p:blipFill>
          <a:blip r:embed="rId6"/>
          <a:stretch>
            <a:fillRect/>
          </a:stretch>
        </p:blipFill>
        <p:spPr>
          <a:xfrm>
            <a:off x="9757517" y="3515968"/>
            <a:ext cx="956085" cy="1016022"/>
          </a:xfrm>
          <a:prstGeom prst="roundRect">
            <a:avLst/>
          </a:prstGeom>
          <a:blipFill>
            <a:blip r:embed="rId2" cstate="print">
              <a:extLst>
                <a:ext uri="{28A0092B-C50C-407E-A947-70E740481C1C}">
                  <a14:useLocalDpi xmlns:a14="http://schemas.microsoft.com/office/drawing/2010/main" val="0"/>
                </a:ext>
              </a:extLst>
            </a:blip>
            <a:srcRect/>
            <a:stretch>
              <a:fillRect l="-45000" r="-45000"/>
            </a:stretch>
          </a:blipFill>
          <a:ln w="9525" cap="flat" cmpd="sng" algn="ctr">
            <a:solidFill>
              <a:schemeClr val="accent3"/>
            </a:solidFill>
            <a:prstDash val="solid"/>
            <a:miter lim="800000"/>
          </a:ln>
          <a:effectLst/>
        </p:spPr>
      </p:pic>
      <p:pic>
        <p:nvPicPr>
          <p:cNvPr id="23" name="Picture 22">
            <a:extLst>
              <a:ext uri="{FF2B5EF4-FFF2-40B4-BE49-F238E27FC236}">
                <a16:creationId xmlns:a16="http://schemas.microsoft.com/office/drawing/2014/main" id="{24ABE86D-F864-4A65-9080-6BFFBC6B2D56}"/>
              </a:ext>
            </a:extLst>
          </p:cNvPr>
          <p:cNvPicPr>
            <a:picLocks noChangeAspect="1"/>
          </p:cNvPicPr>
          <p:nvPr/>
        </p:nvPicPr>
        <p:blipFill>
          <a:blip r:embed="rId7"/>
          <a:stretch>
            <a:fillRect/>
          </a:stretch>
        </p:blipFill>
        <p:spPr>
          <a:xfrm>
            <a:off x="9749837" y="1942623"/>
            <a:ext cx="971444" cy="1002937"/>
          </a:xfrm>
          <a:prstGeom prst="roundRect">
            <a:avLst/>
          </a:prstGeom>
          <a:blipFill>
            <a:blip r:embed="rId2" cstate="print">
              <a:extLst>
                <a:ext uri="{28A0092B-C50C-407E-A947-70E740481C1C}">
                  <a14:useLocalDpi xmlns:a14="http://schemas.microsoft.com/office/drawing/2010/main" val="0"/>
                </a:ext>
              </a:extLst>
            </a:blip>
            <a:srcRect/>
            <a:stretch>
              <a:fillRect l="-45000" r="-45000"/>
            </a:stretch>
          </a:blipFill>
          <a:ln w="9525" cap="flat" cmpd="sng" algn="ctr">
            <a:solidFill>
              <a:schemeClr val="accent3"/>
            </a:solidFill>
            <a:prstDash val="solid"/>
            <a:miter lim="800000"/>
          </a:ln>
          <a:effectLst/>
        </p:spPr>
      </p:pic>
    </p:spTree>
    <p:extLst>
      <p:ext uri="{BB962C8B-B14F-4D97-AF65-F5344CB8AC3E}">
        <p14:creationId xmlns:p14="http://schemas.microsoft.com/office/powerpoint/2010/main" val="41102177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82DE1-2F1E-347E-2871-58FAC427C96E}"/>
              </a:ext>
            </a:extLst>
          </p:cNvPr>
          <p:cNvSpPr>
            <a:spLocks noGrp="1"/>
          </p:cNvSpPr>
          <p:nvPr>
            <p:ph type="ctrTitle"/>
          </p:nvPr>
        </p:nvSpPr>
        <p:spPr>
          <a:xfrm>
            <a:off x="1524000" y="370170"/>
            <a:ext cx="9384254" cy="677455"/>
          </a:xfrm>
        </p:spPr>
        <p:txBody>
          <a:bodyPr>
            <a:noAutofit/>
          </a:bodyPr>
          <a:lstStyle/>
          <a:p>
            <a:pPr algn="r"/>
            <a:r>
              <a:rPr lang="fa-IR" sz="2800" dirty="0">
                <a:cs typeface="B Titr" panose="00000700000000000000" pitchFamily="2" charset="-78"/>
              </a:rPr>
              <a:t>مهمترین رویدادهای سیاسی و اقتصادی</a:t>
            </a:r>
            <a:endParaRPr lang="en-US" sz="2800" dirty="0">
              <a:cs typeface="B Titr" panose="00000700000000000000" pitchFamily="2" charset="-78"/>
            </a:endParaRPr>
          </a:p>
        </p:txBody>
      </p:sp>
      <p:sp>
        <p:nvSpPr>
          <p:cNvPr id="4" name="Slide Number Placeholder 3">
            <a:extLst>
              <a:ext uri="{FF2B5EF4-FFF2-40B4-BE49-F238E27FC236}">
                <a16:creationId xmlns:a16="http://schemas.microsoft.com/office/drawing/2014/main" id="{6ED90AEC-DF5F-DA0B-7913-65D80CD03980}"/>
              </a:ext>
            </a:extLst>
          </p:cNvPr>
          <p:cNvSpPr>
            <a:spLocks noGrp="1"/>
          </p:cNvSpPr>
          <p:nvPr>
            <p:ph type="sldNum" sz="quarter" idx="12"/>
          </p:nvPr>
        </p:nvSpPr>
        <p:spPr>
          <a:xfrm>
            <a:off x="8578327" y="6221427"/>
            <a:ext cx="2743200" cy="365125"/>
          </a:xfrm>
        </p:spPr>
        <p:txBody>
          <a:bodyPr/>
          <a:lstStyle/>
          <a:p>
            <a:pPr algn="l" defTabSz="457200">
              <a:defRPr/>
            </a:pPr>
            <a:r>
              <a:rPr lang="fa-IR" dirty="0">
                <a:solidFill>
                  <a:prstClr val="black"/>
                </a:solidFill>
                <a:latin typeface="IRANSansFaNum" panose="020B0506030804020204" pitchFamily="34" charset="-78"/>
                <a:cs typeface="B Nazanin" panose="00000400000000000000" pitchFamily="2" charset="-78"/>
              </a:rPr>
              <a:t>4</a:t>
            </a:r>
            <a:endParaRPr lang="en-US" dirty="0">
              <a:solidFill>
                <a:prstClr val="black"/>
              </a:solidFill>
              <a:latin typeface="IRANSansFaNum" panose="020B0506030804020204" pitchFamily="34" charset="-78"/>
              <a:cs typeface="B Nazanin" panose="00000400000000000000" pitchFamily="2" charset="-78"/>
            </a:endParaRPr>
          </a:p>
        </p:txBody>
      </p:sp>
      <p:sp>
        <p:nvSpPr>
          <p:cNvPr id="6" name="TextBox 5">
            <a:extLst>
              <a:ext uri="{FF2B5EF4-FFF2-40B4-BE49-F238E27FC236}">
                <a16:creationId xmlns:a16="http://schemas.microsoft.com/office/drawing/2014/main" id="{0F6C886B-0050-D1D5-C5A3-644A5A8DF837}"/>
              </a:ext>
            </a:extLst>
          </p:cNvPr>
          <p:cNvSpPr txBox="1"/>
          <p:nvPr/>
        </p:nvSpPr>
        <p:spPr>
          <a:xfrm>
            <a:off x="1417319" y="1473223"/>
            <a:ext cx="8167746" cy="1323439"/>
          </a:xfrm>
          <a:prstGeom prst="rect">
            <a:avLst/>
          </a:prstGeom>
          <a:noFill/>
        </p:spPr>
        <p:txBody>
          <a:bodyPr wrap="square">
            <a:spAutoFit/>
          </a:bodyPr>
          <a:lstStyle/>
          <a:p>
            <a:pPr algn="just" defTabSz="457200" rtl="1">
              <a:defRPr/>
            </a:pPr>
            <a:r>
              <a:rPr lang="fa-IR" sz="1600" dirty="0">
                <a:latin typeface="Calibri" panose="020F0502020204030204" pitchFamily="34" charset="0"/>
                <a:ea typeface="Calibri" panose="020F0502020204030204" pitchFamily="34" charset="0"/>
                <a:cs typeface="B Nazanin" panose="00000400000000000000" pitchFamily="2" charset="-78"/>
              </a:rPr>
              <a:t>اوپک در گزارش چشم انداز جهانی نفت ۲۰۲۲ اعلام کرد: تقاضای جهانی در میان مدت و بلندمدت حتی با حرکت جهان به سمت انرژی های تجدیدپذیر به افزایش ادامه خواهد داد و این صنعت برای تامین تقاضا به تریلیون ها دلار سرمایه گذاری نیاز دارد. براساس این گزارش، تقاضای جهانی نفت در سال آینده به ۱۰۳ میلیون بشکه در روز خواهد رسید که ۲.۷ میلیون بشکه بیشتر از سال جاری است. کل تقاضا برای سال آینده میلادی ۱.۴ میلیون بشکه در روز نسبت به پیش بینی سال گذشته برای سال ۲۰۲۳ بیشتر است.</a:t>
            </a:r>
          </a:p>
        </p:txBody>
      </p:sp>
      <p:sp>
        <p:nvSpPr>
          <p:cNvPr id="8" name="TextBox 7">
            <a:extLst>
              <a:ext uri="{FF2B5EF4-FFF2-40B4-BE49-F238E27FC236}">
                <a16:creationId xmlns:a16="http://schemas.microsoft.com/office/drawing/2014/main" id="{99C5FFDD-876F-4018-86B8-08CC076BD8D2}"/>
              </a:ext>
            </a:extLst>
          </p:cNvPr>
          <p:cNvSpPr txBox="1"/>
          <p:nvPr/>
        </p:nvSpPr>
        <p:spPr>
          <a:xfrm>
            <a:off x="3356387" y="1196224"/>
            <a:ext cx="6226097" cy="355803"/>
          </a:xfrm>
          <a:prstGeom prst="rect">
            <a:avLst/>
          </a:prstGeom>
          <a:noFill/>
        </p:spPr>
        <p:txBody>
          <a:bodyPr wrap="square">
            <a:spAutoFit/>
          </a:bodyPr>
          <a:lstStyle/>
          <a:p>
            <a:pPr lvl="0" algn="just" rtl="1">
              <a:lnSpc>
                <a:spcPct val="107000"/>
              </a:lnSpc>
              <a:spcAft>
                <a:spcPts val="800"/>
              </a:spcAft>
            </a:pPr>
            <a:r>
              <a:rPr lang="fa-IR" sz="1600" b="1" dirty="0">
                <a:effectLst/>
                <a:latin typeface="Calibri" panose="020F0502020204030204" pitchFamily="34" charset="0"/>
                <a:ea typeface="Calibri" panose="020F0502020204030204" pitchFamily="34" charset="0"/>
                <a:cs typeface="B Nazanin" panose="00000400000000000000" pitchFamily="2" charset="-78"/>
              </a:rPr>
              <a:t>اوپک پیش بینی تقاضای جهانی نفت را در میان و بلند مدت افزایش داد:</a:t>
            </a:r>
            <a:endParaRPr lang="en-US" sz="12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E5F5C263-20FC-408E-16EA-B56C1BC2CD3F}"/>
              </a:ext>
            </a:extLst>
          </p:cNvPr>
          <p:cNvSpPr txBox="1"/>
          <p:nvPr/>
        </p:nvSpPr>
        <p:spPr>
          <a:xfrm>
            <a:off x="1417319" y="2890587"/>
            <a:ext cx="8198226" cy="1512273"/>
          </a:xfrm>
          <a:prstGeom prst="rect">
            <a:avLst/>
          </a:prstGeom>
          <a:noFill/>
        </p:spPr>
        <p:txBody>
          <a:bodyPr wrap="square">
            <a:spAutoFit/>
          </a:bodyPr>
          <a:lstStyle/>
          <a:p>
            <a:pPr algn="just" rtl="1">
              <a:lnSpc>
                <a:spcPct val="107000"/>
              </a:lnSpc>
              <a:spcAft>
                <a:spcPts val="800"/>
              </a:spcAft>
            </a:pPr>
            <a:endParaRPr lang="fa-IR" sz="1600" dirty="0">
              <a:effectLst/>
              <a:latin typeface="Calibri" panose="020F0502020204030204" pitchFamily="34" charset="0"/>
              <a:ea typeface="Calibri" panose="020F0502020204030204" pitchFamily="34" charset="0"/>
              <a:cs typeface="B Nazanin" panose="00000400000000000000" pitchFamily="2" charset="-78"/>
            </a:endParaRPr>
          </a:p>
          <a:p>
            <a:pPr algn="just" rtl="1">
              <a:lnSpc>
                <a:spcPct val="107000"/>
              </a:lnSpc>
              <a:spcAft>
                <a:spcPts val="800"/>
              </a:spcAft>
            </a:pPr>
            <a:r>
              <a:rPr lang="fa-IR" sz="1600" dirty="0">
                <a:effectLst/>
                <a:latin typeface="Calibri" panose="020F0502020204030204" pitchFamily="34" charset="0"/>
                <a:ea typeface="Calibri" panose="020F0502020204030204" pitchFamily="34" charset="0"/>
                <a:cs typeface="B Nazanin" panose="00000400000000000000" pitchFamily="2" charset="-78"/>
              </a:rPr>
              <a:t>جوزپ بورل درباره آخرین وضعیت مبهم برجام، گفت: اوضاع به درستی پیش نمی‌رود و مواضع طرف‌ها هنوز به هم نزدیک نشده و ایران باید با آژانس تعامل سازنده داشته باشد. انتظار می رود وزیر خارجه این موضوع را پیگیری و پیش ببرد. براساس این گزارش، حسین امیرعبداللهیان هم با اشاره به تماس تلفنی با بورل در توییتر اعلام کرد: مجددا بر آمادگی ایران برای جمع‌بندی مذاکرات در اسرع وقت تأکید شد. آمریکا باید سیاست یک بام و دو هوا را متوقف کرده و اراده واقعی نشان دهد.</a:t>
            </a:r>
            <a:endParaRPr lang="en-US" sz="1600" dirty="0">
              <a:effectLst/>
              <a:latin typeface="Calibri" panose="020F0502020204030204" pitchFamily="34" charset="0"/>
              <a:ea typeface="Calibri" panose="020F0502020204030204" pitchFamily="34" charset="0"/>
              <a:cs typeface="B Nazanin" panose="00000400000000000000" pitchFamily="2" charset="-78"/>
            </a:endParaRPr>
          </a:p>
        </p:txBody>
      </p:sp>
      <p:sp>
        <p:nvSpPr>
          <p:cNvPr id="12" name="TextBox 11">
            <a:extLst>
              <a:ext uri="{FF2B5EF4-FFF2-40B4-BE49-F238E27FC236}">
                <a16:creationId xmlns:a16="http://schemas.microsoft.com/office/drawing/2014/main" id="{CD64B045-3460-9959-867F-00F0BEA56D71}"/>
              </a:ext>
            </a:extLst>
          </p:cNvPr>
          <p:cNvSpPr txBox="1"/>
          <p:nvPr/>
        </p:nvSpPr>
        <p:spPr>
          <a:xfrm>
            <a:off x="3246121" y="2639479"/>
            <a:ext cx="6338944" cy="721864"/>
          </a:xfrm>
          <a:prstGeom prst="rect">
            <a:avLst/>
          </a:prstGeom>
          <a:noFill/>
        </p:spPr>
        <p:txBody>
          <a:bodyPr wrap="square">
            <a:spAutoFit/>
          </a:bodyPr>
          <a:lstStyle/>
          <a:p>
            <a:pPr lvl="0" algn="just" rtl="1">
              <a:lnSpc>
                <a:spcPct val="107000"/>
              </a:lnSpc>
              <a:spcAft>
                <a:spcPts val="800"/>
              </a:spcAft>
            </a:pPr>
            <a:endParaRPr lang="fa-IR" sz="1600" b="1" dirty="0">
              <a:effectLst/>
              <a:latin typeface="Calibri" panose="020F0502020204030204" pitchFamily="34" charset="0"/>
              <a:ea typeface="Calibri" panose="020F0502020204030204" pitchFamily="34" charset="0"/>
              <a:cs typeface="B Nazanin" panose="00000400000000000000" pitchFamily="2" charset="-78"/>
            </a:endParaRPr>
          </a:p>
          <a:p>
            <a:pPr lvl="0" algn="just" rtl="1">
              <a:lnSpc>
                <a:spcPct val="107000"/>
              </a:lnSpc>
              <a:spcAft>
                <a:spcPts val="800"/>
              </a:spcAft>
            </a:pPr>
            <a:r>
              <a:rPr lang="fa-IR" sz="1600" b="1" dirty="0">
                <a:effectLst/>
                <a:latin typeface="Calibri" panose="020F0502020204030204" pitchFamily="34" charset="0"/>
                <a:ea typeface="Calibri" panose="020F0502020204030204" pitchFamily="34" charset="0"/>
                <a:cs typeface="B Nazanin" panose="00000400000000000000" pitchFamily="2" charset="-78"/>
              </a:rPr>
              <a:t>اوضاع برجام به درستی پیش نمی رود و مواضع نزدیک نشده است:</a:t>
            </a:r>
            <a:endParaRPr lang="en-US" sz="16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3870E68A-AD1C-61C6-EEF2-964C2165835F}"/>
              </a:ext>
            </a:extLst>
          </p:cNvPr>
          <p:cNvSpPr txBox="1"/>
          <p:nvPr/>
        </p:nvSpPr>
        <p:spPr>
          <a:xfrm>
            <a:off x="1450380" y="4482756"/>
            <a:ext cx="8165165" cy="1351396"/>
          </a:xfrm>
          <a:prstGeom prst="rect">
            <a:avLst/>
          </a:prstGeom>
          <a:noFill/>
        </p:spPr>
        <p:txBody>
          <a:bodyPr wrap="square">
            <a:spAutoFit/>
          </a:bodyPr>
          <a:lstStyle/>
          <a:p>
            <a:pPr algn="just" rtl="1">
              <a:lnSpc>
                <a:spcPct val="107000"/>
              </a:lnSpc>
              <a:spcAft>
                <a:spcPts val="800"/>
              </a:spcAft>
            </a:pPr>
            <a:r>
              <a:rPr lang="fa-IR" sz="1600" dirty="0">
                <a:effectLst/>
                <a:latin typeface="Calibri" panose="020F0502020204030204" pitchFamily="34" charset="0"/>
                <a:ea typeface="Calibri" panose="020F0502020204030204" pitchFamily="34" charset="0"/>
                <a:cs typeface="B Nazanin" panose="00000400000000000000" pitchFamily="2" charset="-78"/>
              </a:rPr>
              <a:t> </a:t>
            </a:r>
          </a:p>
          <a:p>
            <a:pPr algn="just" rtl="1">
              <a:lnSpc>
                <a:spcPct val="107000"/>
              </a:lnSpc>
              <a:spcAft>
                <a:spcPts val="800"/>
              </a:spcAft>
            </a:pPr>
            <a:r>
              <a:rPr lang="fa-IR" sz="1600" dirty="0">
                <a:effectLst/>
                <a:latin typeface="Calibri" panose="020F0502020204030204" pitchFamily="34" charset="0"/>
                <a:ea typeface="Calibri" panose="020F0502020204030204" pitchFamily="34" charset="0"/>
                <a:cs typeface="B Nazanin" panose="00000400000000000000" pitchFamily="2" charset="-78"/>
              </a:rPr>
              <a:t>با توجه به تولید واقعی خودرو 207 درسال به میزان 105 هزار دستگاه و پس از کسر فروش خارج از بورس کالا (طرح حمایت جوانی جمعیت و طرح جایگزینی خودروهای فرسوده) معادل 52 هزار و پانصد دستگاه در بور س کالا عرضه خواهد شد.</a:t>
            </a:r>
          </a:p>
          <a:p>
            <a:pPr algn="just" rtl="1">
              <a:lnSpc>
                <a:spcPct val="107000"/>
              </a:lnSpc>
              <a:spcAft>
                <a:spcPts val="800"/>
              </a:spcAft>
            </a:pPr>
            <a:r>
              <a:rPr lang="fa-IR" sz="1600" dirty="0">
                <a:latin typeface="Calibri" panose="020F0502020204030204" pitchFamily="34" charset="0"/>
                <a:ea typeface="Calibri" panose="020F0502020204030204" pitchFamily="34" charset="0"/>
                <a:cs typeface="B Nazanin" panose="00000400000000000000" pitchFamily="2" charset="-78"/>
              </a:rPr>
              <a:t>این تعداد برای خودرو تارا تعداد 33 هزار و پانصد دستگاه می باشد.( تولید سالانه تارا 67 هزار دستگاه است)</a:t>
            </a:r>
            <a:endParaRPr lang="fa-IR" sz="1600" dirty="0">
              <a:effectLst/>
              <a:latin typeface="Calibri" panose="020F0502020204030204" pitchFamily="34" charset="0"/>
              <a:ea typeface="Calibri" panose="020F0502020204030204" pitchFamily="34" charset="0"/>
              <a:cs typeface="B Nazanin" panose="00000400000000000000" pitchFamily="2" charset="-78"/>
            </a:endParaRPr>
          </a:p>
        </p:txBody>
      </p:sp>
      <p:sp>
        <p:nvSpPr>
          <p:cNvPr id="15" name="TextBox 14">
            <a:extLst>
              <a:ext uri="{FF2B5EF4-FFF2-40B4-BE49-F238E27FC236}">
                <a16:creationId xmlns:a16="http://schemas.microsoft.com/office/drawing/2014/main" id="{049E4A28-CB3C-CEFF-8806-4D2D2976CD5C}"/>
              </a:ext>
            </a:extLst>
          </p:cNvPr>
          <p:cNvSpPr txBox="1"/>
          <p:nvPr/>
        </p:nvSpPr>
        <p:spPr>
          <a:xfrm>
            <a:off x="3493772" y="4051524"/>
            <a:ext cx="6157749" cy="830997"/>
          </a:xfrm>
          <a:prstGeom prst="rect">
            <a:avLst/>
          </a:prstGeom>
          <a:noFill/>
        </p:spPr>
        <p:txBody>
          <a:bodyPr wrap="square">
            <a:spAutoFit/>
          </a:bodyPr>
          <a:lstStyle/>
          <a:p>
            <a:pPr algn="just" defTabSz="457200" rtl="1">
              <a:defRPr/>
            </a:pPr>
            <a:endParaRPr lang="fa-IR" sz="1600" b="1" dirty="0">
              <a:effectLst/>
              <a:latin typeface="Calibri" panose="020F0502020204030204" pitchFamily="34" charset="0"/>
              <a:ea typeface="Calibri" panose="020F0502020204030204" pitchFamily="34" charset="0"/>
              <a:cs typeface="B Nazanin" panose="00000400000000000000" pitchFamily="2" charset="-78"/>
            </a:endParaRPr>
          </a:p>
          <a:p>
            <a:pPr algn="just" defTabSz="457200" rtl="1">
              <a:defRPr/>
            </a:pPr>
            <a:endParaRPr lang="fa-IR" sz="1600" b="1" dirty="0">
              <a:effectLst/>
              <a:latin typeface="Calibri" panose="020F0502020204030204" pitchFamily="34" charset="0"/>
              <a:ea typeface="Calibri" panose="020F0502020204030204" pitchFamily="34" charset="0"/>
              <a:cs typeface="B Nazanin" panose="00000400000000000000" pitchFamily="2" charset="-78"/>
            </a:endParaRPr>
          </a:p>
          <a:p>
            <a:pPr algn="just" defTabSz="457200" rtl="1">
              <a:defRPr/>
            </a:pPr>
            <a:r>
              <a:rPr lang="fa-IR" sz="1600" b="1" dirty="0">
                <a:effectLst/>
                <a:latin typeface="Calibri" panose="020F0502020204030204" pitchFamily="34" charset="0"/>
                <a:ea typeface="Calibri" panose="020F0502020204030204" pitchFamily="34" charset="0"/>
                <a:cs typeface="B Nazanin" panose="00000400000000000000" pitchFamily="2" charset="-78"/>
              </a:rPr>
              <a:t>جزئیات پذیرش خودروی تارا و 207 در بورس کالا:</a:t>
            </a:r>
            <a:endParaRPr lang="fa-IR" sz="1000" dirty="0">
              <a:solidFill>
                <a:sysClr val="windowText" lastClr="000000">
                  <a:hueOff val="0"/>
                  <a:satOff val="0"/>
                  <a:lumOff val="0"/>
                  <a:alphaOff val="0"/>
                </a:sysClr>
              </a:solidFill>
              <a:latin typeface="IRANSansFaNum Black" panose="020B0506030804020204" pitchFamily="34" charset="-78"/>
              <a:cs typeface="B Nazanin" panose="00000400000000000000" pitchFamily="2" charset="-78"/>
            </a:endParaRPr>
          </a:p>
        </p:txBody>
      </p:sp>
      <p:cxnSp>
        <p:nvCxnSpPr>
          <p:cNvPr id="20" name="Straight Connector 19">
            <a:extLst>
              <a:ext uri="{FF2B5EF4-FFF2-40B4-BE49-F238E27FC236}">
                <a16:creationId xmlns:a16="http://schemas.microsoft.com/office/drawing/2014/main" id="{E3D5E509-6BF5-1407-2CF5-54743E6472C5}"/>
              </a:ext>
            </a:extLst>
          </p:cNvPr>
          <p:cNvCxnSpPr>
            <a:cxnSpLocks/>
          </p:cNvCxnSpPr>
          <p:nvPr/>
        </p:nvCxnSpPr>
        <p:spPr>
          <a:xfrm flipH="1" flipV="1">
            <a:off x="1414738" y="2888502"/>
            <a:ext cx="8167746" cy="13803"/>
          </a:xfrm>
          <a:prstGeom prst="line">
            <a:avLst/>
          </a:prstGeom>
          <a:blipFill>
            <a:blip r:embed="rId2" cstate="print">
              <a:extLst>
                <a:ext uri="{28A0092B-C50C-407E-A947-70E740481C1C}">
                  <a14:useLocalDpi xmlns:a14="http://schemas.microsoft.com/office/drawing/2010/main" val="0"/>
                </a:ext>
              </a:extLst>
            </a:blip>
            <a:srcRect/>
            <a:stretch>
              <a:fillRect l="-45000" r="-45000"/>
            </a:stretch>
          </a:blipFill>
          <a:ln w="9525" cap="flat" cmpd="sng" algn="ctr">
            <a:solidFill>
              <a:schemeClr val="accent3"/>
            </a:solidFill>
            <a:prstDash val="solid"/>
            <a:miter lim="800000"/>
          </a:ln>
          <a:effectLst/>
        </p:spPr>
        <p:style>
          <a:lnRef idx="2">
            <a:scrgbClr r="0" g="0" b="0"/>
          </a:lnRef>
          <a:fillRef idx="1">
            <a:scrgbClr r="0" g="0" b="0"/>
          </a:fillRef>
          <a:effectRef idx="0">
            <a:scrgbClr r="0" g="0" b="0"/>
          </a:effectRef>
          <a:fontRef idx="minor">
            <a:schemeClr val="lt1">
              <a:hueOff val="0"/>
              <a:satOff val="0"/>
              <a:lumOff val="0"/>
              <a:alphaOff val="0"/>
            </a:schemeClr>
          </a:fontRef>
        </p:style>
      </p:cxnSp>
      <p:cxnSp>
        <p:nvCxnSpPr>
          <p:cNvPr id="21" name="Straight Connector 20">
            <a:extLst>
              <a:ext uri="{FF2B5EF4-FFF2-40B4-BE49-F238E27FC236}">
                <a16:creationId xmlns:a16="http://schemas.microsoft.com/office/drawing/2014/main" id="{9DB101B3-70ED-9824-65CD-BA2433FB0D8E}"/>
              </a:ext>
            </a:extLst>
          </p:cNvPr>
          <p:cNvCxnSpPr>
            <a:cxnSpLocks/>
          </p:cNvCxnSpPr>
          <p:nvPr/>
        </p:nvCxnSpPr>
        <p:spPr>
          <a:xfrm flipH="1">
            <a:off x="1453295" y="4402860"/>
            <a:ext cx="8167746" cy="0"/>
          </a:xfrm>
          <a:prstGeom prst="line">
            <a:avLst/>
          </a:prstGeom>
          <a:blipFill>
            <a:blip r:embed="rId2" cstate="print">
              <a:extLst>
                <a:ext uri="{28A0092B-C50C-407E-A947-70E740481C1C}">
                  <a14:useLocalDpi xmlns:a14="http://schemas.microsoft.com/office/drawing/2010/main" val="0"/>
                </a:ext>
              </a:extLst>
            </a:blip>
            <a:srcRect/>
            <a:stretch>
              <a:fillRect l="-45000" r="-45000"/>
            </a:stretch>
          </a:blipFill>
          <a:ln w="9525" cap="flat" cmpd="sng" algn="ctr">
            <a:solidFill>
              <a:schemeClr val="accent3"/>
            </a:solidFill>
            <a:prstDash val="solid"/>
            <a:miter lim="800000"/>
          </a:ln>
          <a:effectLst/>
        </p:spPr>
        <p:style>
          <a:lnRef idx="2">
            <a:scrgbClr r="0" g="0" b="0"/>
          </a:lnRef>
          <a:fillRef idx="1">
            <a:scrgbClr r="0" g="0" b="0"/>
          </a:fillRef>
          <a:effectRef idx="0">
            <a:scrgbClr r="0" g="0" b="0"/>
          </a:effectRef>
          <a:fontRef idx="minor">
            <a:schemeClr val="lt1">
              <a:hueOff val="0"/>
              <a:satOff val="0"/>
              <a:lumOff val="0"/>
              <a:alphaOff val="0"/>
            </a:schemeClr>
          </a:fontRef>
        </p:style>
      </p:cxnSp>
      <p:cxnSp>
        <p:nvCxnSpPr>
          <p:cNvPr id="22" name="Straight Connector 21">
            <a:extLst>
              <a:ext uri="{FF2B5EF4-FFF2-40B4-BE49-F238E27FC236}">
                <a16:creationId xmlns:a16="http://schemas.microsoft.com/office/drawing/2014/main" id="{56CB96BD-F032-648C-3798-75DC19792DA8}"/>
              </a:ext>
            </a:extLst>
          </p:cNvPr>
          <p:cNvCxnSpPr/>
          <p:nvPr/>
        </p:nvCxnSpPr>
        <p:spPr>
          <a:xfrm flipH="1">
            <a:off x="1203065" y="5868684"/>
            <a:ext cx="8412480" cy="0"/>
          </a:xfrm>
          <a:prstGeom prst="line">
            <a:avLst/>
          </a:prstGeom>
          <a:blipFill>
            <a:blip r:embed="rId2" cstate="print">
              <a:extLst>
                <a:ext uri="{28A0092B-C50C-407E-A947-70E740481C1C}">
                  <a14:useLocalDpi xmlns:a14="http://schemas.microsoft.com/office/drawing/2010/main" val="0"/>
                </a:ext>
              </a:extLst>
            </a:blip>
            <a:srcRect/>
            <a:stretch>
              <a:fillRect l="-45000" r="-45000"/>
            </a:stretch>
          </a:blipFill>
          <a:ln w="9525" cap="flat" cmpd="sng" algn="ctr">
            <a:solidFill>
              <a:schemeClr val="accent3"/>
            </a:solidFill>
            <a:prstDash val="solid"/>
            <a:miter lim="800000"/>
          </a:ln>
          <a:effectLst/>
        </p:spPr>
        <p:style>
          <a:lnRef idx="2">
            <a:scrgbClr r="0" g="0" b="0"/>
          </a:lnRef>
          <a:fillRef idx="1">
            <a:scrgbClr r="0" g="0" b="0"/>
          </a:fillRef>
          <a:effectRef idx="0">
            <a:scrgbClr r="0" g="0" b="0"/>
          </a:effectRef>
          <a:fontRef idx="minor">
            <a:schemeClr val="lt1">
              <a:hueOff val="0"/>
              <a:satOff val="0"/>
              <a:lumOff val="0"/>
              <a:alphaOff val="0"/>
            </a:schemeClr>
          </a:fontRef>
        </p:style>
      </p:cxnSp>
      <p:pic>
        <p:nvPicPr>
          <p:cNvPr id="25" name="Picture 24">
            <a:extLst>
              <a:ext uri="{FF2B5EF4-FFF2-40B4-BE49-F238E27FC236}">
                <a16:creationId xmlns:a16="http://schemas.microsoft.com/office/drawing/2014/main" id="{99043CB8-9733-4F69-9AD2-F89C55C73F95}"/>
              </a:ext>
            </a:extLst>
          </p:cNvPr>
          <p:cNvPicPr>
            <a:picLocks noChangeAspect="1"/>
          </p:cNvPicPr>
          <p:nvPr/>
        </p:nvPicPr>
        <p:blipFill>
          <a:blip r:embed="rId3">
            <a:alphaModFix/>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tretch>
            <a:fillRect/>
          </a:stretch>
        </p:blipFill>
        <p:spPr>
          <a:xfrm>
            <a:off x="330795" y="301691"/>
            <a:ext cx="2173045" cy="743849"/>
          </a:xfrm>
          <a:prstGeom prst="round2DiagRect">
            <a:avLst>
              <a:gd name="adj1" fmla="val 16667"/>
              <a:gd name="adj2" fmla="val 0"/>
            </a:avLst>
          </a:prstGeom>
          <a:ln w="88900" cap="sq">
            <a:noFill/>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9" name="Picture 8">
            <a:extLst>
              <a:ext uri="{FF2B5EF4-FFF2-40B4-BE49-F238E27FC236}">
                <a16:creationId xmlns:a16="http://schemas.microsoft.com/office/drawing/2014/main" id="{53EEF196-6413-41D7-BA67-6F6A88242618}"/>
              </a:ext>
            </a:extLst>
          </p:cNvPr>
          <p:cNvPicPr>
            <a:picLocks noChangeAspect="1"/>
          </p:cNvPicPr>
          <p:nvPr/>
        </p:nvPicPr>
        <p:blipFill>
          <a:blip r:embed="rId5"/>
          <a:stretch>
            <a:fillRect/>
          </a:stretch>
        </p:blipFill>
        <p:spPr>
          <a:xfrm>
            <a:off x="9757517" y="4760494"/>
            <a:ext cx="956085" cy="968365"/>
          </a:xfrm>
          <a:prstGeom prst="roundRect">
            <a:avLst/>
          </a:prstGeom>
          <a:blipFill>
            <a:blip r:embed="rId2" cstate="print">
              <a:extLst>
                <a:ext uri="{28A0092B-C50C-407E-A947-70E740481C1C}">
                  <a14:useLocalDpi xmlns:a14="http://schemas.microsoft.com/office/drawing/2010/main" val="0"/>
                </a:ext>
              </a:extLst>
            </a:blip>
            <a:srcRect/>
            <a:stretch>
              <a:fillRect l="-45000" r="-45000"/>
            </a:stretch>
          </a:blipFill>
          <a:ln w="9525" cap="flat" cmpd="sng" algn="ctr">
            <a:solidFill>
              <a:schemeClr val="accent3"/>
            </a:solidFill>
            <a:prstDash val="solid"/>
            <a:miter lim="800000"/>
          </a:ln>
          <a:effectLst/>
        </p:spPr>
      </p:pic>
      <p:pic>
        <p:nvPicPr>
          <p:cNvPr id="16" name="Picture 15">
            <a:extLst>
              <a:ext uri="{FF2B5EF4-FFF2-40B4-BE49-F238E27FC236}">
                <a16:creationId xmlns:a16="http://schemas.microsoft.com/office/drawing/2014/main" id="{D1BD9FC3-B38B-4DB8-83D8-23E8948BD5D5}"/>
              </a:ext>
            </a:extLst>
          </p:cNvPr>
          <p:cNvPicPr>
            <a:picLocks noChangeAspect="1"/>
          </p:cNvPicPr>
          <p:nvPr/>
        </p:nvPicPr>
        <p:blipFill>
          <a:blip r:embed="rId6"/>
          <a:stretch>
            <a:fillRect/>
          </a:stretch>
        </p:blipFill>
        <p:spPr>
          <a:xfrm>
            <a:off x="9757517" y="3269166"/>
            <a:ext cx="956085" cy="966443"/>
          </a:xfrm>
          <a:prstGeom prst="roundRect">
            <a:avLst/>
          </a:prstGeom>
          <a:blipFill>
            <a:blip r:embed="rId2" cstate="print">
              <a:extLst>
                <a:ext uri="{28A0092B-C50C-407E-A947-70E740481C1C}">
                  <a14:useLocalDpi xmlns:a14="http://schemas.microsoft.com/office/drawing/2010/main" val="0"/>
                </a:ext>
              </a:extLst>
            </a:blip>
            <a:srcRect/>
            <a:stretch>
              <a:fillRect l="-45000" r="-45000"/>
            </a:stretch>
          </a:blipFill>
          <a:ln w="9525" cap="flat" cmpd="sng" algn="ctr">
            <a:solidFill>
              <a:schemeClr val="accent3"/>
            </a:solidFill>
            <a:prstDash val="solid"/>
            <a:miter lim="800000"/>
          </a:ln>
          <a:effectLst/>
        </p:spPr>
      </p:pic>
      <p:pic>
        <p:nvPicPr>
          <p:cNvPr id="23" name="Picture 22">
            <a:extLst>
              <a:ext uri="{FF2B5EF4-FFF2-40B4-BE49-F238E27FC236}">
                <a16:creationId xmlns:a16="http://schemas.microsoft.com/office/drawing/2014/main" id="{21175C07-0267-427A-983F-67CC57AAD6CD}"/>
              </a:ext>
            </a:extLst>
          </p:cNvPr>
          <p:cNvPicPr>
            <a:picLocks noChangeAspect="1"/>
          </p:cNvPicPr>
          <p:nvPr/>
        </p:nvPicPr>
        <p:blipFill>
          <a:blip r:embed="rId7"/>
          <a:stretch>
            <a:fillRect/>
          </a:stretch>
        </p:blipFill>
        <p:spPr>
          <a:xfrm>
            <a:off x="9757517" y="1573218"/>
            <a:ext cx="956085" cy="966443"/>
          </a:xfrm>
          <a:prstGeom prst="roundRect">
            <a:avLst/>
          </a:prstGeom>
          <a:blipFill>
            <a:blip r:embed="rId2" cstate="print">
              <a:extLst>
                <a:ext uri="{28A0092B-C50C-407E-A947-70E740481C1C}">
                  <a14:useLocalDpi xmlns:a14="http://schemas.microsoft.com/office/drawing/2010/main" val="0"/>
                </a:ext>
              </a:extLst>
            </a:blip>
            <a:srcRect/>
            <a:stretch>
              <a:fillRect l="-45000" r="-45000"/>
            </a:stretch>
          </a:blipFill>
          <a:ln w="9525" cap="flat" cmpd="sng" algn="ctr">
            <a:solidFill>
              <a:schemeClr val="accent3"/>
            </a:solidFill>
            <a:prstDash val="solid"/>
            <a:miter lim="800000"/>
          </a:ln>
          <a:effectLst/>
        </p:spPr>
      </p:pic>
    </p:spTree>
    <p:extLst>
      <p:ext uri="{BB962C8B-B14F-4D97-AF65-F5344CB8AC3E}">
        <p14:creationId xmlns:p14="http://schemas.microsoft.com/office/powerpoint/2010/main" val="10188590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82DE1-2F1E-347E-2871-58FAC427C96E}"/>
              </a:ext>
            </a:extLst>
          </p:cNvPr>
          <p:cNvSpPr>
            <a:spLocks noGrp="1"/>
          </p:cNvSpPr>
          <p:nvPr>
            <p:ph type="ctrTitle"/>
          </p:nvPr>
        </p:nvSpPr>
        <p:spPr>
          <a:xfrm>
            <a:off x="1523999" y="305585"/>
            <a:ext cx="9155121" cy="682290"/>
          </a:xfrm>
        </p:spPr>
        <p:txBody>
          <a:bodyPr>
            <a:normAutofit/>
          </a:bodyPr>
          <a:lstStyle/>
          <a:p>
            <a:pPr algn="r"/>
            <a:r>
              <a:rPr lang="fa-IR" sz="2800" dirty="0">
                <a:cs typeface="B Titr" panose="00000700000000000000" pitchFamily="2" charset="-78"/>
              </a:rPr>
              <a:t>بورس در هفته ای که گذشت </a:t>
            </a:r>
            <a:endParaRPr lang="en-US" sz="2800" dirty="0">
              <a:cs typeface="B Titr" panose="00000700000000000000" pitchFamily="2" charset="-78"/>
            </a:endParaRPr>
          </a:p>
        </p:txBody>
      </p:sp>
      <p:sp>
        <p:nvSpPr>
          <p:cNvPr id="4" name="Slide Number Placeholder 3">
            <a:extLst>
              <a:ext uri="{FF2B5EF4-FFF2-40B4-BE49-F238E27FC236}">
                <a16:creationId xmlns:a16="http://schemas.microsoft.com/office/drawing/2014/main" id="{6ED90AEC-DF5F-DA0B-7913-65D80CD03980}"/>
              </a:ext>
            </a:extLst>
          </p:cNvPr>
          <p:cNvSpPr>
            <a:spLocks noGrp="1"/>
          </p:cNvSpPr>
          <p:nvPr>
            <p:ph type="sldNum" sz="quarter" idx="12"/>
          </p:nvPr>
        </p:nvSpPr>
        <p:spPr/>
        <p:txBody>
          <a:bodyPr/>
          <a:lstStyle/>
          <a:p>
            <a:pPr algn="l"/>
            <a:r>
              <a:rPr lang="fa-IR" dirty="0">
                <a:solidFill>
                  <a:schemeClr val="tx1"/>
                </a:solidFill>
                <a:cs typeface="B Nazanin" panose="00000400000000000000" pitchFamily="2" charset="-78"/>
              </a:rPr>
              <a:t>5</a:t>
            </a:r>
            <a:endParaRPr lang="en-US" dirty="0">
              <a:solidFill>
                <a:schemeClr val="tx1"/>
              </a:solidFill>
              <a:cs typeface="B Nazanin" panose="00000400000000000000" pitchFamily="2" charset="-78"/>
            </a:endParaRPr>
          </a:p>
        </p:txBody>
      </p:sp>
      <p:sp>
        <p:nvSpPr>
          <p:cNvPr id="5" name="TextBox 4">
            <a:extLst>
              <a:ext uri="{FF2B5EF4-FFF2-40B4-BE49-F238E27FC236}">
                <a16:creationId xmlns:a16="http://schemas.microsoft.com/office/drawing/2014/main" id="{A4E868AB-81B8-4C7D-AA75-C9423EBF870D}"/>
              </a:ext>
            </a:extLst>
          </p:cNvPr>
          <p:cNvSpPr txBox="1"/>
          <p:nvPr/>
        </p:nvSpPr>
        <p:spPr>
          <a:xfrm>
            <a:off x="1523999" y="1451855"/>
            <a:ext cx="8930432" cy="2277547"/>
          </a:xfrm>
          <a:prstGeom prst="rect">
            <a:avLst/>
          </a:prstGeom>
          <a:noFill/>
        </p:spPr>
        <p:txBody>
          <a:bodyPr wrap="square">
            <a:spAutoFit/>
          </a:bodyPr>
          <a:lstStyle/>
          <a:p>
            <a:pPr algn="just" rtl="1">
              <a:lnSpc>
                <a:spcPct val="150000"/>
              </a:lnSpc>
            </a:pPr>
            <a:r>
              <a:rPr lang="fa-IR" sz="1600" dirty="0">
                <a:solidFill>
                  <a:sysClr val="windowText" lastClr="000000">
                    <a:hueOff val="0"/>
                    <a:satOff val="0"/>
                    <a:lumOff val="0"/>
                    <a:alphaOff val="0"/>
                  </a:sysClr>
                </a:solidFill>
                <a:latin typeface="IPT Nazanin" panose="00000400000000000000" pitchFamily="2" charset="2"/>
                <a:cs typeface="B Nazanin" panose="00000400000000000000" pitchFamily="2" charset="-78"/>
              </a:rPr>
              <a:t>شاخص کل بورس اوراق بهادار تهران طی هفته گذشته با </a:t>
            </a:r>
            <a:r>
              <a:rPr lang="fa-IR" sz="1600" dirty="0">
                <a:solidFill>
                  <a:schemeClr val="accent6"/>
                </a:solidFill>
                <a:latin typeface="IPT Nazanin" panose="00000400000000000000" pitchFamily="2" charset="2"/>
                <a:cs typeface="B Nazanin" panose="00000400000000000000" pitchFamily="2" charset="-78"/>
              </a:rPr>
              <a:t>130,816</a:t>
            </a:r>
            <a:r>
              <a:rPr lang="fa-IR" sz="1600" dirty="0">
                <a:solidFill>
                  <a:sysClr val="windowText" lastClr="000000">
                    <a:hueOff val="0"/>
                    <a:satOff val="0"/>
                    <a:lumOff val="0"/>
                    <a:alphaOff val="0"/>
                  </a:sysClr>
                </a:solidFill>
                <a:latin typeface="IPT Nazanin" panose="00000400000000000000" pitchFamily="2" charset="2"/>
                <a:cs typeface="B Nazanin" panose="00000400000000000000" pitchFamily="2" charset="-78"/>
              </a:rPr>
              <a:t> واحد افزایش نسبت به هفته قبل، در ارتفاع 1 میلیون و 414 هزار واحد قرار گرفت و افزایش </a:t>
            </a:r>
            <a:r>
              <a:rPr lang="fa-IR" sz="1600" dirty="0">
                <a:solidFill>
                  <a:schemeClr val="accent6"/>
                </a:solidFill>
                <a:latin typeface="IPT Nazanin" panose="00000400000000000000" pitchFamily="2" charset="2"/>
                <a:cs typeface="B Nazanin" panose="00000400000000000000" pitchFamily="2" charset="-78"/>
              </a:rPr>
              <a:t>10.19 </a:t>
            </a:r>
            <a:r>
              <a:rPr lang="fa-IR" sz="1600" dirty="0">
                <a:solidFill>
                  <a:sysClr val="windowText" lastClr="000000">
                    <a:hueOff val="0"/>
                    <a:satOff val="0"/>
                    <a:lumOff val="0"/>
                    <a:alphaOff val="0"/>
                  </a:sysClr>
                </a:solidFill>
                <a:latin typeface="IPT Nazanin" panose="00000400000000000000" pitchFamily="2" charset="2"/>
                <a:cs typeface="B Nazanin" panose="00000400000000000000" pitchFamily="2" charset="-78"/>
              </a:rPr>
              <a:t>درصدی را ثبت کرد. شاخص کل هم‌وزن با </a:t>
            </a:r>
            <a:r>
              <a:rPr lang="fa-IR" sz="1600" dirty="0">
                <a:solidFill>
                  <a:schemeClr val="accent6"/>
                </a:solidFill>
                <a:latin typeface="IPT Nazanin" panose="00000400000000000000" pitchFamily="2" charset="2"/>
                <a:cs typeface="B Nazanin" panose="00000400000000000000" pitchFamily="2" charset="-78"/>
              </a:rPr>
              <a:t>31,818</a:t>
            </a:r>
            <a:r>
              <a:rPr lang="fa-IR" sz="1600" dirty="0">
                <a:solidFill>
                  <a:sysClr val="windowText" lastClr="000000">
                    <a:hueOff val="0"/>
                    <a:satOff val="0"/>
                    <a:lumOff val="0"/>
                    <a:alphaOff val="0"/>
                  </a:sysClr>
                </a:solidFill>
                <a:latin typeface="IPT Nazanin" panose="00000400000000000000" pitchFamily="2" charset="2"/>
                <a:cs typeface="B Nazanin" panose="00000400000000000000" pitchFamily="2" charset="-78"/>
              </a:rPr>
              <a:t> واحد افزایش در ارتفاع  397,568  واحدی قرار گرفته و افزایش </a:t>
            </a:r>
            <a:r>
              <a:rPr lang="fa-IR" sz="1600" dirty="0">
                <a:solidFill>
                  <a:schemeClr val="accent6"/>
                </a:solidFill>
                <a:latin typeface="IPT Nazanin" panose="00000400000000000000" pitchFamily="2" charset="2"/>
                <a:cs typeface="B Nazanin" panose="00000400000000000000" pitchFamily="2" charset="-78"/>
              </a:rPr>
              <a:t>8.69</a:t>
            </a:r>
            <a:r>
              <a:rPr lang="fa-IR" sz="1600" dirty="0">
                <a:solidFill>
                  <a:sysClr val="windowText" lastClr="000000">
                    <a:hueOff val="0"/>
                    <a:satOff val="0"/>
                    <a:lumOff val="0"/>
                    <a:alphaOff val="0"/>
                  </a:sysClr>
                </a:solidFill>
                <a:latin typeface="IPT Nazanin" panose="00000400000000000000" pitchFamily="2" charset="2"/>
                <a:cs typeface="B Nazanin" panose="00000400000000000000" pitchFamily="2" charset="-78"/>
              </a:rPr>
              <a:t> درصدی را ثبت نمود. بازار سرمایه در هفته گذشته شاهد عوامل تاثیرگذار مختلفی بود که البته با حمایت صندوق توسعه بازار که منجر به اعتماد نسبی سهامداران گردید؛ افزایش قیمت دلار آزاد و به تبع آن دلار نیمایی، رشد قیمت های جهانی کامودیتی ها، خبرهای کاهش نرخ خوراک واحدهای پتروشیمی و البته ارزندگی بازار پس از کاهش شدید آن طی ماه های اخیر منجر به افزایش  72 درصدی ارزش معاملات خرد هفتگی و رسیدن به عدد 39 هزار میلیارد ریال گردید. </a:t>
            </a:r>
          </a:p>
        </p:txBody>
      </p:sp>
      <p:sp>
        <p:nvSpPr>
          <p:cNvPr id="7" name="Isosceles Triangle 57">
            <a:extLst>
              <a:ext uri="{FF2B5EF4-FFF2-40B4-BE49-F238E27FC236}">
                <a16:creationId xmlns:a16="http://schemas.microsoft.com/office/drawing/2014/main" id="{A65B9BC0-9D5E-9DAA-31AE-854496B39C74}"/>
              </a:ext>
            </a:extLst>
          </p:cNvPr>
          <p:cNvSpPr/>
          <p:nvPr/>
        </p:nvSpPr>
        <p:spPr>
          <a:xfrm>
            <a:off x="10439980" y="1061791"/>
            <a:ext cx="147263" cy="332915"/>
          </a:xfrm>
          <a:custGeom>
            <a:avLst/>
            <a:gdLst>
              <a:gd name="connsiteX0" fmla="*/ 1148449 w 1346449"/>
              <a:gd name="connsiteY0" fmla="*/ 2457725 h 3249725"/>
              <a:gd name="connsiteX1" fmla="*/ 198001 w 1346449"/>
              <a:gd name="connsiteY1" fmla="*/ 2457725 h 3249725"/>
              <a:gd name="connsiteX2" fmla="*/ 1 w 1346449"/>
              <a:gd name="connsiteY2" fmla="*/ 3249725 h 3249725"/>
              <a:gd name="connsiteX3" fmla="*/ 1346449 w 1346449"/>
              <a:gd name="connsiteY3" fmla="*/ 3249725 h 3249725"/>
              <a:gd name="connsiteX4" fmla="*/ 1148449 w 1346449"/>
              <a:gd name="connsiteY4" fmla="*/ 2457725 h 3249725"/>
              <a:gd name="connsiteX5" fmla="*/ 755186 w 1346449"/>
              <a:gd name="connsiteY5" fmla="*/ 82950 h 3249725"/>
              <a:gd name="connsiteX6" fmla="*/ 734449 w 1346449"/>
              <a:gd name="connsiteY6" fmla="*/ 1314594 h 3249725"/>
              <a:gd name="connsiteX7" fmla="*/ 853246 w 1346449"/>
              <a:gd name="connsiteY7" fmla="*/ 1483214 h 3249725"/>
              <a:gd name="connsiteX8" fmla="*/ 673226 w 1346449"/>
              <a:gd name="connsiteY8" fmla="*/ 1663234 h 3249725"/>
              <a:gd name="connsiteX9" fmla="*/ 493206 w 1346449"/>
              <a:gd name="connsiteY9" fmla="*/ 1483214 h 3249725"/>
              <a:gd name="connsiteX10" fmla="*/ 612000 w 1346449"/>
              <a:gd name="connsiteY10" fmla="*/ 1314595 h 3249725"/>
              <a:gd name="connsiteX11" fmla="*/ 612000 w 1346449"/>
              <a:gd name="connsiteY11" fmla="*/ 0 h 3249725"/>
              <a:gd name="connsiteX12" fmla="*/ 2939 w 1346449"/>
              <a:gd name="connsiteY12" fmla="*/ 1574694 h 3249725"/>
              <a:gd name="connsiteX13" fmla="*/ 0 w 1346449"/>
              <a:gd name="connsiteY13" fmla="*/ 1574694 h 3249725"/>
              <a:gd name="connsiteX14" fmla="*/ 2009 w 1346449"/>
              <a:gd name="connsiteY14" fmla="*/ 1577097 h 3249725"/>
              <a:gd name="connsiteX15" fmla="*/ 0 w 1346449"/>
              <a:gd name="connsiteY15" fmla="*/ 1582292 h 3249725"/>
              <a:gd name="connsiteX16" fmla="*/ 6353 w 1346449"/>
              <a:gd name="connsiteY16" fmla="*/ 1582292 h 3249725"/>
              <a:gd name="connsiteX17" fmla="*/ 273414 w 1346449"/>
              <a:gd name="connsiteY17" fmla="*/ 2376121 h 3249725"/>
              <a:gd name="connsiteX18" fmla="*/ 1091887 w 1346449"/>
              <a:gd name="connsiteY18" fmla="*/ 2366694 h 3249725"/>
              <a:gd name="connsiteX19" fmla="*/ 1340768 w 1346449"/>
              <a:gd name="connsiteY19" fmla="*/ 1582292 h 3249725"/>
              <a:gd name="connsiteX20" fmla="*/ 1346449 w 1346449"/>
              <a:gd name="connsiteY20" fmla="*/ 1582292 h 3249725"/>
              <a:gd name="connsiteX21" fmla="*/ 1344512 w 1346449"/>
              <a:gd name="connsiteY21" fmla="*/ 1577284 h 3249725"/>
              <a:gd name="connsiteX22" fmla="*/ 1346448 w 1346449"/>
              <a:gd name="connsiteY22" fmla="*/ 1574694 h 3249725"/>
              <a:gd name="connsiteX23" fmla="*/ 1343510 w 1346449"/>
              <a:gd name="connsiteY23" fmla="*/ 1574694 h 3249725"/>
              <a:gd name="connsiteX24" fmla="*/ 755186 w 1346449"/>
              <a:gd name="connsiteY24" fmla="*/ 82950 h 3249725"/>
              <a:gd name="connsiteX0" fmla="*/ 1148449 w 1346449"/>
              <a:gd name="connsiteY0" fmla="*/ 2374775 h 3166775"/>
              <a:gd name="connsiteX1" fmla="*/ 198001 w 1346449"/>
              <a:gd name="connsiteY1" fmla="*/ 2374775 h 3166775"/>
              <a:gd name="connsiteX2" fmla="*/ 1 w 1346449"/>
              <a:gd name="connsiteY2" fmla="*/ 3166775 h 3166775"/>
              <a:gd name="connsiteX3" fmla="*/ 1346449 w 1346449"/>
              <a:gd name="connsiteY3" fmla="*/ 3166775 h 3166775"/>
              <a:gd name="connsiteX4" fmla="*/ 1148449 w 1346449"/>
              <a:gd name="connsiteY4" fmla="*/ 2374775 h 3166775"/>
              <a:gd name="connsiteX5" fmla="*/ 755186 w 1346449"/>
              <a:gd name="connsiteY5" fmla="*/ 0 h 3166775"/>
              <a:gd name="connsiteX6" fmla="*/ 734449 w 1346449"/>
              <a:gd name="connsiteY6" fmla="*/ 1231644 h 3166775"/>
              <a:gd name="connsiteX7" fmla="*/ 853246 w 1346449"/>
              <a:gd name="connsiteY7" fmla="*/ 1400264 h 3166775"/>
              <a:gd name="connsiteX8" fmla="*/ 673226 w 1346449"/>
              <a:gd name="connsiteY8" fmla="*/ 1580284 h 3166775"/>
              <a:gd name="connsiteX9" fmla="*/ 493206 w 1346449"/>
              <a:gd name="connsiteY9" fmla="*/ 1400264 h 3166775"/>
              <a:gd name="connsiteX10" fmla="*/ 612000 w 1346449"/>
              <a:gd name="connsiteY10" fmla="*/ 1231645 h 3166775"/>
              <a:gd name="connsiteX11" fmla="*/ 591263 w 1346449"/>
              <a:gd name="connsiteY11" fmla="*/ 10368 h 3166775"/>
              <a:gd name="connsiteX12" fmla="*/ 2939 w 1346449"/>
              <a:gd name="connsiteY12" fmla="*/ 1491744 h 3166775"/>
              <a:gd name="connsiteX13" fmla="*/ 0 w 1346449"/>
              <a:gd name="connsiteY13" fmla="*/ 1491744 h 3166775"/>
              <a:gd name="connsiteX14" fmla="*/ 2009 w 1346449"/>
              <a:gd name="connsiteY14" fmla="*/ 1494147 h 3166775"/>
              <a:gd name="connsiteX15" fmla="*/ 0 w 1346449"/>
              <a:gd name="connsiteY15" fmla="*/ 1499342 h 3166775"/>
              <a:gd name="connsiteX16" fmla="*/ 6353 w 1346449"/>
              <a:gd name="connsiteY16" fmla="*/ 1499342 h 3166775"/>
              <a:gd name="connsiteX17" fmla="*/ 273414 w 1346449"/>
              <a:gd name="connsiteY17" fmla="*/ 2293171 h 3166775"/>
              <a:gd name="connsiteX18" fmla="*/ 1091887 w 1346449"/>
              <a:gd name="connsiteY18" fmla="*/ 2283744 h 3166775"/>
              <a:gd name="connsiteX19" fmla="*/ 1340768 w 1346449"/>
              <a:gd name="connsiteY19" fmla="*/ 1499342 h 3166775"/>
              <a:gd name="connsiteX20" fmla="*/ 1346449 w 1346449"/>
              <a:gd name="connsiteY20" fmla="*/ 1499342 h 3166775"/>
              <a:gd name="connsiteX21" fmla="*/ 1344512 w 1346449"/>
              <a:gd name="connsiteY21" fmla="*/ 1494334 h 3166775"/>
              <a:gd name="connsiteX22" fmla="*/ 1346448 w 1346449"/>
              <a:gd name="connsiteY22" fmla="*/ 1491744 h 3166775"/>
              <a:gd name="connsiteX23" fmla="*/ 1343510 w 1346449"/>
              <a:gd name="connsiteY23" fmla="*/ 1491744 h 3166775"/>
              <a:gd name="connsiteX24" fmla="*/ 755186 w 1346449"/>
              <a:gd name="connsiteY24" fmla="*/ 0 h 316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46449" h="3166775">
                <a:moveTo>
                  <a:pt x="1148449" y="2374775"/>
                </a:moveTo>
                <a:lnTo>
                  <a:pt x="198001" y="2374775"/>
                </a:lnTo>
                <a:lnTo>
                  <a:pt x="1" y="3166775"/>
                </a:lnTo>
                <a:lnTo>
                  <a:pt x="1346449" y="3166775"/>
                </a:lnTo>
                <a:lnTo>
                  <a:pt x="1148449" y="2374775"/>
                </a:lnTo>
                <a:close/>
                <a:moveTo>
                  <a:pt x="755186" y="0"/>
                </a:moveTo>
                <a:cubicBezTo>
                  <a:pt x="755186" y="438198"/>
                  <a:pt x="734449" y="793446"/>
                  <a:pt x="734449" y="1231644"/>
                </a:cubicBezTo>
                <a:cubicBezTo>
                  <a:pt x="803843" y="1256124"/>
                  <a:pt x="853246" y="1322425"/>
                  <a:pt x="853246" y="1400264"/>
                </a:cubicBezTo>
                <a:cubicBezTo>
                  <a:pt x="853246" y="1499686"/>
                  <a:pt x="772648" y="1580284"/>
                  <a:pt x="673226" y="1580284"/>
                </a:cubicBezTo>
                <a:cubicBezTo>
                  <a:pt x="573804" y="1580284"/>
                  <a:pt x="493206" y="1499686"/>
                  <a:pt x="493206" y="1400264"/>
                </a:cubicBezTo>
                <a:cubicBezTo>
                  <a:pt x="493206" y="1322426"/>
                  <a:pt x="542608" y="1256126"/>
                  <a:pt x="612000" y="1231645"/>
                </a:cubicBezTo>
                <a:lnTo>
                  <a:pt x="591263" y="10368"/>
                </a:lnTo>
                <a:lnTo>
                  <a:pt x="2939" y="1491744"/>
                </a:lnTo>
                <a:lnTo>
                  <a:pt x="0" y="1491744"/>
                </a:lnTo>
                <a:lnTo>
                  <a:pt x="2009" y="1494147"/>
                </a:lnTo>
                <a:lnTo>
                  <a:pt x="0" y="1499342"/>
                </a:lnTo>
                <a:lnTo>
                  <a:pt x="6353" y="1499342"/>
                </a:lnTo>
                <a:cubicBezTo>
                  <a:pt x="274151" y="1797289"/>
                  <a:pt x="320153" y="2031319"/>
                  <a:pt x="273414" y="2293171"/>
                </a:cubicBezTo>
                <a:lnTo>
                  <a:pt x="1091887" y="2283744"/>
                </a:lnTo>
                <a:cubicBezTo>
                  <a:pt x="1035756" y="1984266"/>
                  <a:pt x="1081794" y="1833397"/>
                  <a:pt x="1340768" y="1499342"/>
                </a:cubicBezTo>
                <a:lnTo>
                  <a:pt x="1346449" y="1499342"/>
                </a:lnTo>
                <a:lnTo>
                  <a:pt x="1344512" y="1494334"/>
                </a:lnTo>
                <a:cubicBezTo>
                  <a:pt x="1345124" y="1493447"/>
                  <a:pt x="1345785" y="1492596"/>
                  <a:pt x="1346448" y="1491744"/>
                </a:cubicBezTo>
                <a:lnTo>
                  <a:pt x="1343510" y="1491744"/>
                </a:lnTo>
                <a:cubicBezTo>
                  <a:pt x="1140490" y="966846"/>
                  <a:pt x="958206" y="524898"/>
                  <a:pt x="75518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sp>
        <p:nvSpPr>
          <p:cNvPr id="23" name="TextBox 22">
            <a:extLst>
              <a:ext uri="{FF2B5EF4-FFF2-40B4-BE49-F238E27FC236}">
                <a16:creationId xmlns:a16="http://schemas.microsoft.com/office/drawing/2014/main" id="{B0423008-63C4-916F-667F-A07883A24BB2}"/>
              </a:ext>
            </a:extLst>
          </p:cNvPr>
          <p:cNvSpPr txBox="1"/>
          <p:nvPr/>
        </p:nvSpPr>
        <p:spPr>
          <a:xfrm>
            <a:off x="5412523" y="3986868"/>
            <a:ext cx="5027457" cy="348557"/>
          </a:xfrm>
          <a:prstGeom prst="rect">
            <a:avLst/>
          </a:prstGeom>
        </p:spPr>
        <p:txBody>
          <a:bodyPr vert="horz" lIns="91440" tIns="45720" rIns="91440" bIns="45720" rtlCol="0" anchor="ctr">
            <a:normAutofit/>
          </a:bodyPr>
          <a:lstStyle>
            <a:lvl1pPr algn="r" defTabSz="914400" rtl="1">
              <a:lnSpc>
                <a:spcPct val="90000"/>
              </a:lnSpc>
              <a:spcBef>
                <a:spcPct val="0"/>
              </a:spcBef>
              <a:buNone/>
              <a:defRPr lang="en-US" dirty="0">
                <a:latin typeface="IRANSansFaNum Black" panose="020B0506030804020204" pitchFamily="34" charset="-78"/>
                <a:ea typeface="+mj-ea"/>
                <a:cs typeface="IRANSansFaNum Black" panose="020B0506030804020204" pitchFamily="34" charset="-78"/>
              </a:defRPr>
            </a:lvl1pPr>
          </a:lstStyle>
          <a:p>
            <a:r>
              <a:rPr lang="ar-SA" sz="1600" b="1" dirty="0">
                <a:cs typeface="B Nazanin" panose="00000400000000000000" pitchFamily="2" charset="-78"/>
              </a:rPr>
              <a:t>تغییرات هفتگی شاخص ها</a:t>
            </a:r>
            <a:endParaRPr lang="en-US" sz="1600" b="1" dirty="0">
              <a:cs typeface="B Nazanin" panose="00000400000000000000" pitchFamily="2" charset="-78"/>
            </a:endParaRPr>
          </a:p>
        </p:txBody>
      </p:sp>
      <p:graphicFrame>
        <p:nvGraphicFramePr>
          <p:cNvPr id="24" name="Table 23">
            <a:extLst>
              <a:ext uri="{FF2B5EF4-FFF2-40B4-BE49-F238E27FC236}">
                <a16:creationId xmlns:a16="http://schemas.microsoft.com/office/drawing/2014/main" id="{35B5DBF0-66EC-5E07-805C-3C7130DA3B34}"/>
              </a:ext>
            </a:extLst>
          </p:cNvPr>
          <p:cNvGraphicFramePr>
            <a:graphicFrameLocks noGrp="1"/>
          </p:cNvGraphicFramePr>
          <p:nvPr>
            <p:extLst>
              <p:ext uri="{D42A27DB-BD31-4B8C-83A1-F6EECF244321}">
                <p14:modId xmlns:p14="http://schemas.microsoft.com/office/powerpoint/2010/main" val="3173002644"/>
              </p:ext>
            </p:extLst>
          </p:nvPr>
        </p:nvGraphicFramePr>
        <p:xfrm>
          <a:off x="1417321" y="4453262"/>
          <a:ext cx="9037109" cy="1818057"/>
        </p:xfrm>
        <a:graphic>
          <a:graphicData uri="http://schemas.openxmlformats.org/drawingml/2006/table">
            <a:tbl>
              <a:tblPr firstRow="1" bandRow="1"/>
              <a:tblGrid>
                <a:gridCol w="1616111">
                  <a:extLst>
                    <a:ext uri="{9D8B030D-6E8A-4147-A177-3AD203B41FA5}">
                      <a16:colId xmlns:a16="http://schemas.microsoft.com/office/drawing/2014/main" val="681976514"/>
                    </a:ext>
                  </a:extLst>
                </a:gridCol>
                <a:gridCol w="1616111">
                  <a:extLst>
                    <a:ext uri="{9D8B030D-6E8A-4147-A177-3AD203B41FA5}">
                      <a16:colId xmlns:a16="http://schemas.microsoft.com/office/drawing/2014/main" val="1182070028"/>
                    </a:ext>
                  </a:extLst>
                </a:gridCol>
                <a:gridCol w="1616111">
                  <a:extLst>
                    <a:ext uri="{9D8B030D-6E8A-4147-A177-3AD203B41FA5}">
                      <a16:colId xmlns:a16="http://schemas.microsoft.com/office/drawing/2014/main" val="2386147776"/>
                    </a:ext>
                  </a:extLst>
                </a:gridCol>
                <a:gridCol w="1616111">
                  <a:extLst>
                    <a:ext uri="{9D8B030D-6E8A-4147-A177-3AD203B41FA5}">
                      <a16:colId xmlns:a16="http://schemas.microsoft.com/office/drawing/2014/main" val="1326688171"/>
                    </a:ext>
                  </a:extLst>
                </a:gridCol>
                <a:gridCol w="2572665">
                  <a:extLst>
                    <a:ext uri="{9D8B030D-6E8A-4147-A177-3AD203B41FA5}">
                      <a16:colId xmlns:a16="http://schemas.microsoft.com/office/drawing/2014/main" val="2123818156"/>
                    </a:ext>
                  </a:extLst>
                </a:gridCol>
              </a:tblGrid>
              <a:tr h="446457">
                <a:tc>
                  <a:txBody>
                    <a:bodyPr/>
                    <a:lstStyle/>
                    <a:p>
                      <a:pPr marL="0" marR="0" algn="ctr">
                        <a:spcBef>
                          <a:spcPts val="0"/>
                        </a:spcBef>
                        <a:spcAft>
                          <a:spcPts val="0"/>
                        </a:spcAft>
                      </a:pPr>
                      <a:r>
                        <a:rPr lang="ar-SA" sz="1200" dirty="0">
                          <a:solidFill>
                            <a:schemeClr val="bg1"/>
                          </a:solidFill>
                          <a:effectLst/>
                          <a:latin typeface="IPT Nazanin" panose="00000400000000000000" pitchFamily="2" charset="2"/>
                          <a:ea typeface="Times New Roman" panose="02020603050405020304" pitchFamily="18" charset="0"/>
                          <a:cs typeface="IRANSansFaNum Black" panose="020B0506030804020204" pitchFamily="34" charset="-78"/>
                        </a:rPr>
                        <a:t>درصد تغییرات</a:t>
                      </a:r>
                      <a:endParaRPr lang="en-US" sz="1200" dirty="0">
                        <a:solidFill>
                          <a:schemeClr val="bg1"/>
                        </a:solidFill>
                        <a:effectLst/>
                        <a:latin typeface="IPT Nazanin" panose="00000400000000000000" pitchFamily="2" charset="2"/>
                        <a:ea typeface="Times New Roman" panose="02020603050405020304" pitchFamily="18" charset="0"/>
                        <a:cs typeface="IRANSansFaNum Black" panose="020B0506030804020204" pitchFamily="34" charset="-7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lumMod val="75000"/>
                          <a:lumOff val="25000"/>
                        </a:schemeClr>
                      </a:solidFill>
                      <a:prstDash val="solid"/>
                      <a:round/>
                      <a:headEnd type="none" w="med" len="med"/>
                      <a:tailEnd type="none" w="med" len="med"/>
                    </a:lnT>
                    <a:lnB w="2857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marL="0" marR="0" algn="ctr">
                        <a:spcBef>
                          <a:spcPts val="0"/>
                        </a:spcBef>
                        <a:spcAft>
                          <a:spcPts val="0"/>
                        </a:spcAft>
                      </a:pPr>
                      <a:r>
                        <a:rPr lang="ar-SA" sz="1200" dirty="0">
                          <a:solidFill>
                            <a:schemeClr val="bg1"/>
                          </a:solidFill>
                          <a:effectLst/>
                          <a:latin typeface="IPT Nazanin" panose="00000400000000000000" pitchFamily="2" charset="2"/>
                          <a:ea typeface="Times New Roman" panose="02020603050405020304" pitchFamily="18" charset="0"/>
                          <a:cs typeface="IRANSansFaNum Black" panose="020B0506030804020204" pitchFamily="34" charset="-78"/>
                        </a:rPr>
                        <a:t>تغییرات واحد</a:t>
                      </a:r>
                      <a:endParaRPr lang="en-US" sz="1200" dirty="0">
                        <a:solidFill>
                          <a:schemeClr val="bg1"/>
                        </a:solidFill>
                        <a:effectLst/>
                        <a:latin typeface="IPT Nazanin" panose="00000400000000000000" pitchFamily="2" charset="2"/>
                        <a:ea typeface="Times New Roman" panose="02020603050405020304" pitchFamily="18" charset="0"/>
                        <a:cs typeface="IRANSansFaNum Black" panose="020B0506030804020204" pitchFamily="34" charset="-7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lumMod val="75000"/>
                          <a:lumOff val="25000"/>
                        </a:schemeClr>
                      </a:solidFill>
                      <a:prstDash val="solid"/>
                      <a:round/>
                      <a:headEnd type="none" w="med" len="med"/>
                      <a:tailEnd type="none" w="med" len="med"/>
                    </a:lnT>
                    <a:lnB w="2857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marL="0" marR="0" algn="ctr">
                        <a:spcBef>
                          <a:spcPts val="0"/>
                        </a:spcBef>
                        <a:spcAft>
                          <a:spcPts val="0"/>
                        </a:spcAft>
                      </a:pPr>
                      <a:r>
                        <a:rPr lang="fa-IR" sz="1200" dirty="0">
                          <a:solidFill>
                            <a:schemeClr val="bg1"/>
                          </a:solidFill>
                          <a:effectLst/>
                          <a:latin typeface="IPT Nazanin" panose="00000400000000000000" pitchFamily="2" charset="2"/>
                          <a:ea typeface="Times New Roman" panose="02020603050405020304" pitchFamily="18" charset="0"/>
                          <a:cs typeface="IRANSansFaNum Black" panose="020B0506030804020204" pitchFamily="34" charset="-78"/>
                        </a:rPr>
                        <a:t>مقدار انتهای هفته</a:t>
                      </a:r>
                      <a:endParaRPr lang="en-US" sz="1200" dirty="0">
                        <a:solidFill>
                          <a:schemeClr val="bg1"/>
                        </a:solidFill>
                        <a:effectLst/>
                        <a:latin typeface="IPT Nazanin" panose="00000400000000000000" pitchFamily="2" charset="2"/>
                        <a:ea typeface="Times New Roman" panose="02020603050405020304" pitchFamily="18" charset="0"/>
                        <a:cs typeface="IRANSansFaNum Black" panose="020B0506030804020204" pitchFamily="34" charset="-7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lumMod val="75000"/>
                          <a:lumOff val="25000"/>
                        </a:schemeClr>
                      </a:solidFill>
                      <a:prstDash val="solid"/>
                      <a:round/>
                      <a:headEnd type="none" w="med" len="med"/>
                      <a:tailEnd type="none" w="med" len="med"/>
                    </a:lnT>
                    <a:lnB w="2857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marL="0" marR="0" algn="ctr">
                        <a:spcBef>
                          <a:spcPts val="0"/>
                        </a:spcBef>
                        <a:spcAft>
                          <a:spcPts val="0"/>
                        </a:spcAft>
                      </a:pPr>
                      <a:r>
                        <a:rPr lang="ar-SA" sz="1200" dirty="0">
                          <a:solidFill>
                            <a:schemeClr val="bg1"/>
                          </a:solidFill>
                          <a:effectLst/>
                          <a:latin typeface="IPT Nazanin" panose="00000400000000000000" pitchFamily="2" charset="2"/>
                          <a:ea typeface="Times New Roman" panose="02020603050405020304" pitchFamily="18" charset="0"/>
                          <a:cs typeface="IRANSansFaNum Black" panose="020B0506030804020204" pitchFamily="34" charset="-78"/>
                        </a:rPr>
                        <a:t>مقدار ابتدای هفته</a:t>
                      </a:r>
                      <a:endParaRPr lang="en-US" sz="1200" dirty="0">
                        <a:solidFill>
                          <a:schemeClr val="bg1"/>
                        </a:solidFill>
                        <a:effectLst/>
                        <a:latin typeface="IPT Nazanin" panose="00000400000000000000" pitchFamily="2" charset="2"/>
                        <a:ea typeface="Times New Roman" panose="02020603050405020304" pitchFamily="18" charset="0"/>
                        <a:cs typeface="IRANSansFaNum Black" panose="020B0506030804020204" pitchFamily="34" charset="-7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lumMod val="75000"/>
                          <a:lumOff val="25000"/>
                        </a:schemeClr>
                      </a:solidFill>
                      <a:prstDash val="solid"/>
                      <a:round/>
                      <a:headEnd type="none" w="med" len="med"/>
                      <a:tailEnd type="none" w="med" len="med"/>
                    </a:lnT>
                    <a:lnB w="2857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marL="0" marR="0" algn="r">
                        <a:spcBef>
                          <a:spcPts val="0"/>
                        </a:spcBef>
                        <a:spcAft>
                          <a:spcPts val="0"/>
                        </a:spcAft>
                      </a:pPr>
                      <a:r>
                        <a:rPr lang="ar-SA" sz="1200" dirty="0">
                          <a:solidFill>
                            <a:schemeClr val="bg1"/>
                          </a:solidFill>
                          <a:effectLst/>
                          <a:latin typeface="IPT Nazanin" panose="00000400000000000000" pitchFamily="2" charset="2"/>
                          <a:ea typeface="Times New Roman" panose="02020603050405020304" pitchFamily="18" charset="0"/>
                          <a:cs typeface="IRANSansFaNum Black" panose="020B0506030804020204" pitchFamily="34" charset="-78"/>
                        </a:rPr>
                        <a:t>شرح</a:t>
                      </a:r>
                      <a:endParaRPr lang="en-US" sz="1200" dirty="0">
                        <a:solidFill>
                          <a:schemeClr val="bg1"/>
                        </a:solidFill>
                        <a:effectLst/>
                        <a:latin typeface="IPT Nazanin" panose="00000400000000000000" pitchFamily="2" charset="2"/>
                        <a:ea typeface="Times New Roman" panose="02020603050405020304" pitchFamily="18" charset="0"/>
                        <a:cs typeface="IRANSansFaNum Black" panose="020B0506030804020204" pitchFamily="34" charset="-7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lumMod val="75000"/>
                          <a:lumOff val="25000"/>
                        </a:schemeClr>
                      </a:solidFill>
                      <a:prstDash val="solid"/>
                      <a:round/>
                      <a:headEnd type="none" w="med" len="med"/>
                      <a:tailEnd type="none" w="med" len="med"/>
                    </a:lnT>
                    <a:lnB w="2857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extLst>
                  <a:ext uri="{0D108BD9-81ED-4DB2-BD59-A6C34878D82A}">
                    <a16:rowId xmlns:a16="http://schemas.microsoft.com/office/drawing/2014/main" val="1362828925"/>
                  </a:ext>
                </a:extLst>
              </a:tr>
              <a:tr h="457200">
                <a:tc>
                  <a:txBody>
                    <a:bodyPr/>
                    <a:lstStyle/>
                    <a:p>
                      <a:pPr marL="0" marR="0" algn="ctr" rtl="1">
                        <a:spcBef>
                          <a:spcPts val="0"/>
                        </a:spcBef>
                        <a:spcAft>
                          <a:spcPts val="0"/>
                        </a:spcAft>
                      </a:pPr>
                      <a:r>
                        <a:rPr lang="fa-IR" sz="1400" b="0" kern="1200" dirty="0">
                          <a:solidFill>
                            <a:schemeClr val="accent6"/>
                          </a:solidFill>
                          <a:effectLst/>
                          <a:latin typeface="IPT Nazanin" panose="00000400000000000000" pitchFamily="2" charset="2"/>
                          <a:ea typeface="Times New Roman" panose="02020603050405020304" pitchFamily="18" charset="0"/>
                          <a:cs typeface="B Nazanin" panose="00000400000000000000" pitchFamily="2" charset="-78"/>
                        </a:rPr>
                        <a:t>10.19%</a:t>
                      </a:r>
                      <a:endParaRPr lang="en-US" sz="1400" b="0" kern="1200" dirty="0">
                        <a:solidFill>
                          <a:schemeClr val="accent6"/>
                        </a:solidFill>
                        <a:effectLst/>
                        <a:latin typeface="IPT Nazanin" panose="00000400000000000000" pitchFamily="2" charset="2"/>
                        <a:ea typeface="Times New Roman" panose="02020603050405020304" pitchFamily="18" charset="0"/>
                        <a:cs typeface="B Nazanin" panose="00000400000000000000" pitchFamily="2" charset="-78"/>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28575" cap="flat" cmpd="sng" algn="ctr">
                      <a:solidFill>
                        <a:schemeClr val="tx1">
                          <a:lumMod val="75000"/>
                          <a:lumOff val="25000"/>
                        </a:schemeClr>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marL="0" marR="0" algn="ctr" rtl="0">
                        <a:spcBef>
                          <a:spcPts val="0"/>
                        </a:spcBef>
                        <a:spcAft>
                          <a:spcPts val="0"/>
                        </a:spcAft>
                      </a:pPr>
                      <a:r>
                        <a:rPr lang="fa-IR" sz="1400" b="0" kern="1200" dirty="0">
                          <a:solidFill>
                            <a:schemeClr val="accent6"/>
                          </a:solidFill>
                          <a:effectLst/>
                          <a:latin typeface="IPT Nazanin" panose="00000400000000000000" pitchFamily="2" charset="2"/>
                          <a:ea typeface="Times New Roman" panose="02020603050405020304" pitchFamily="18" charset="0"/>
                          <a:cs typeface="B Nazanin" panose="00000400000000000000" pitchFamily="2" charset="-78"/>
                        </a:rPr>
                        <a:t>130,816</a:t>
                      </a:r>
                      <a:endParaRPr lang="en-US" sz="1400" b="0" kern="1200" dirty="0">
                        <a:solidFill>
                          <a:schemeClr val="accent6"/>
                        </a:solidFill>
                        <a:effectLst/>
                        <a:latin typeface="IPT Nazanin" panose="00000400000000000000" pitchFamily="2" charset="2"/>
                        <a:ea typeface="Times New Roman" panose="02020603050405020304" pitchFamily="18" charset="0"/>
                        <a:cs typeface="B Nazanin" panose="00000400000000000000" pitchFamily="2" charset="-78"/>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28575" cap="flat" cmpd="sng" algn="ctr">
                      <a:solidFill>
                        <a:schemeClr val="tx1">
                          <a:lumMod val="75000"/>
                          <a:lumOff val="25000"/>
                        </a:schemeClr>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marL="0" marR="0" algn="ctr">
                        <a:spcBef>
                          <a:spcPts val="0"/>
                        </a:spcBef>
                        <a:spcAft>
                          <a:spcPts val="0"/>
                        </a:spcAft>
                      </a:pPr>
                      <a:r>
                        <a:rPr lang="fa-IR" sz="1400" b="0" dirty="0">
                          <a:solidFill>
                            <a:srgbClr val="000000"/>
                          </a:solidFill>
                          <a:effectLst/>
                          <a:latin typeface="IPT Nazanin" panose="00000400000000000000" pitchFamily="2" charset="2"/>
                          <a:ea typeface="Times New Roman" panose="02020603050405020304" pitchFamily="18" charset="0"/>
                          <a:cs typeface="B Nazanin" panose="00000400000000000000" pitchFamily="2" charset="-78"/>
                        </a:rPr>
                        <a:t>1,414,356</a:t>
                      </a:r>
                      <a:endParaRPr lang="en-US" sz="1400" b="0" dirty="0">
                        <a:effectLst/>
                        <a:latin typeface="IPT Nazanin" panose="00000400000000000000" pitchFamily="2" charset="2"/>
                        <a:ea typeface="Times New Roman" panose="02020603050405020304" pitchFamily="18" charset="0"/>
                        <a:cs typeface="B Nazanin" panose="00000400000000000000" pitchFamily="2" charset="-78"/>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28575" cap="flat" cmpd="sng" algn="ctr">
                      <a:solidFill>
                        <a:schemeClr val="tx1">
                          <a:lumMod val="75000"/>
                          <a:lumOff val="25000"/>
                        </a:schemeClr>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marL="0" marR="0" algn="ctr">
                        <a:spcBef>
                          <a:spcPts val="0"/>
                        </a:spcBef>
                        <a:spcAft>
                          <a:spcPts val="0"/>
                        </a:spcAft>
                      </a:pPr>
                      <a:r>
                        <a:rPr lang="fa-IR" sz="1400" b="0" dirty="0">
                          <a:solidFill>
                            <a:srgbClr val="000000"/>
                          </a:solidFill>
                          <a:effectLst/>
                          <a:latin typeface="IPT Nazanin" panose="00000400000000000000" pitchFamily="2" charset="2"/>
                          <a:ea typeface="Times New Roman" panose="02020603050405020304" pitchFamily="18" charset="0"/>
                          <a:cs typeface="B Nazanin" panose="00000400000000000000" pitchFamily="2" charset="-78"/>
                        </a:rPr>
                        <a:t>1,283,540</a:t>
                      </a:r>
                      <a:endParaRPr lang="en-US" sz="1400" b="0" dirty="0">
                        <a:effectLst/>
                        <a:latin typeface="IPT Nazanin" panose="00000400000000000000" pitchFamily="2" charset="2"/>
                        <a:ea typeface="Times New Roman" panose="02020603050405020304" pitchFamily="18" charset="0"/>
                        <a:cs typeface="B Nazanin" panose="00000400000000000000" pitchFamily="2" charset="-78"/>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28575" cap="flat" cmpd="sng" algn="ctr">
                      <a:solidFill>
                        <a:schemeClr val="tx1">
                          <a:lumMod val="75000"/>
                          <a:lumOff val="25000"/>
                        </a:schemeClr>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marL="0" marR="0" algn="r">
                        <a:spcBef>
                          <a:spcPts val="0"/>
                        </a:spcBef>
                        <a:spcAft>
                          <a:spcPts val="0"/>
                        </a:spcAft>
                      </a:pPr>
                      <a:r>
                        <a:rPr lang="ar-SA" sz="1400" b="1" dirty="0">
                          <a:solidFill>
                            <a:srgbClr val="000000"/>
                          </a:solidFill>
                          <a:effectLst/>
                          <a:latin typeface="IPT Nazanin" panose="00000400000000000000" pitchFamily="2" charset="2"/>
                          <a:ea typeface="Times New Roman" panose="02020603050405020304" pitchFamily="18" charset="0"/>
                          <a:cs typeface="B Nazanin" panose="00000400000000000000" pitchFamily="2" charset="-78"/>
                        </a:rPr>
                        <a:t>شاخص کل (واحد)</a:t>
                      </a:r>
                      <a:endParaRPr lang="en-US" sz="1400" b="1" dirty="0">
                        <a:effectLst/>
                        <a:latin typeface="IPT Nazanin" panose="00000400000000000000" pitchFamily="2" charset="2"/>
                        <a:ea typeface="Times New Roman" panose="02020603050405020304" pitchFamily="18" charset="0"/>
                        <a:cs typeface="B Nazanin" panose="00000400000000000000" pitchFamily="2" charset="-78"/>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28575" cap="flat" cmpd="sng" algn="ctr">
                      <a:solidFill>
                        <a:schemeClr val="tx1">
                          <a:lumMod val="75000"/>
                          <a:lumOff val="25000"/>
                        </a:schemeClr>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552922907"/>
                  </a:ext>
                </a:extLst>
              </a:tr>
              <a:tr h="457200">
                <a:tc>
                  <a:txBody>
                    <a:bodyPr/>
                    <a:lstStyle/>
                    <a:p>
                      <a:pPr marL="0" marR="0" algn="ctr" rtl="1">
                        <a:spcBef>
                          <a:spcPts val="0"/>
                        </a:spcBef>
                        <a:spcAft>
                          <a:spcPts val="0"/>
                        </a:spcAft>
                      </a:pPr>
                      <a:r>
                        <a:rPr lang="fa-IR" sz="1400" b="0" kern="1200" dirty="0">
                          <a:solidFill>
                            <a:schemeClr val="accent6"/>
                          </a:solidFill>
                          <a:effectLst/>
                          <a:latin typeface="IPT Nazanin" panose="00000400000000000000" pitchFamily="2" charset="2"/>
                          <a:ea typeface="Times New Roman" panose="02020603050405020304" pitchFamily="18" charset="0"/>
                          <a:cs typeface="B Nazanin" panose="00000400000000000000" pitchFamily="2" charset="-78"/>
                        </a:rPr>
                        <a:t>8.69%</a:t>
                      </a:r>
                      <a:endParaRPr lang="en-US" sz="1400" b="0" kern="1200" dirty="0">
                        <a:solidFill>
                          <a:schemeClr val="accent6"/>
                        </a:solidFill>
                        <a:effectLst/>
                        <a:latin typeface="IPT Nazanin" panose="00000400000000000000" pitchFamily="2" charset="2"/>
                        <a:ea typeface="Times New Roman" panose="02020603050405020304" pitchFamily="18" charset="0"/>
                        <a:cs typeface="B Nazanin" panose="00000400000000000000" pitchFamily="2" charset="-78"/>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marL="0" marR="0" algn="ctr" rtl="1">
                        <a:spcBef>
                          <a:spcPts val="0"/>
                        </a:spcBef>
                        <a:spcAft>
                          <a:spcPts val="0"/>
                        </a:spcAft>
                      </a:pPr>
                      <a:r>
                        <a:rPr lang="fa-IR" sz="1400" b="0" kern="1200" dirty="0">
                          <a:solidFill>
                            <a:schemeClr val="accent6"/>
                          </a:solidFill>
                          <a:effectLst/>
                          <a:latin typeface="IPT Nazanin" panose="00000400000000000000" pitchFamily="2" charset="2"/>
                          <a:ea typeface="Times New Roman" panose="02020603050405020304" pitchFamily="18" charset="0"/>
                          <a:cs typeface="B Nazanin" panose="00000400000000000000" pitchFamily="2" charset="-78"/>
                        </a:rPr>
                        <a:t>31,818</a:t>
                      </a:r>
                      <a:endParaRPr lang="en-US" sz="1400" b="0" kern="1200" dirty="0">
                        <a:solidFill>
                          <a:schemeClr val="accent6"/>
                        </a:solidFill>
                        <a:effectLst/>
                        <a:latin typeface="IPT Nazanin" panose="00000400000000000000" pitchFamily="2" charset="2"/>
                        <a:ea typeface="Times New Roman" panose="02020603050405020304" pitchFamily="18" charset="0"/>
                        <a:cs typeface="B Nazanin" panose="00000400000000000000" pitchFamily="2" charset="-78"/>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fa-IR" sz="1400" b="0" dirty="0">
                          <a:solidFill>
                            <a:srgbClr val="000000"/>
                          </a:solidFill>
                          <a:effectLst/>
                          <a:latin typeface="IPT Nazanin" panose="00000400000000000000" pitchFamily="2" charset="2"/>
                          <a:ea typeface="Times New Roman" panose="02020603050405020304" pitchFamily="18" charset="0"/>
                          <a:cs typeface="B Nazanin" panose="00000400000000000000" pitchFamily="2" charset="-78"/>
                        </a:rPr>
                        <a:t>397,568</a:t>
                      </a:r>
                      <a:endParaRPr lang="en-US" sz="1400" b="0" dirty="0">
                        <a:effectLst/>
                        <a:latin typeface="IPT Nazanin" panose="00000400000000000000" pitchFamily="2" charset="2"/>
                        <a:ea typeface="Times New Roman" panose="02020603050405020304" pitchFamily="18" charset="0"/>
                        <a:cs typeface="B Nazanin" panose="00000400000000000000" pitchFamily="2" charset="-78"/>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fa-IR" sz="1400" b="0" dirty="0">
                          <a:solidFill>
                            <a:srgbClr val="000000"/>
                          </a:solidFill>
                          <a:effectLst/>
                          <a:latin typeface="IPT Nazanin" panose="00000400000000000000" pitchFamily="2" charset="2"/>
                          <a:ea typeface="Times New Roman" panose="02020603050405020304" pitchFamily="18" charset="0"/>
                          <a:cs typeface="B Nazanin" panose="00000400000000000000" pitchFamily="2" charset="-78"/>
                        </a:rPr>
                        <a:t>365,750</a:t>
                      </a:r>
                      <a:endParaRPr lang="en-US" sz="1400" b="0" dirty="0">
                        <a:effectLst/>
                        <a:latin typeface="IPT Nazanin" panose="00000400000000000000" pitchFamily="2" charset="2"/>
                        <a:ea typeface="Times New Roman" panose="02020603050405020304" pitchFamily="18" charset="0"/>
                        <a:cs typeface="B Nazanin" panose="00000400000000000000" pitchFamily="2" charset="-78"/>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marL="0" marR="0" algn="r">
                        <a:spcBef>
                          <a:spcPts val="0"/>
                        </a:spcBef>
                        <a:spcAft>
                          <a:spcPts val="0"/>
                        </a:spcAft>
                      </a:pPr>
                      <a:r>
                        <a:rPr lang="ar-SA" sz="1400" b="1" dirty="0">
                          <a:solidFill>
                            <a:srgbClr val="000000"/>
                          </a:solidFill>
                          <a:effectLst/>
                          <a:latin typeface="IPT Nazanin" panose="00000400000000000000" pitchFamily="2" charset="2"/>
                          <a:ea typeface="Times New Roman" panose="02020603050405020304" pitchFamily="18" charset="0"/>
                          <a:cs typeface="B Nazanin" panose="00000400000000000000" pitchFamily="2" charset="-78"/>
                        </a:rPr>
                        <a:t>شاخص هم وزن (واحد)</a:t>
                      </a:r>
                      <a:endParaRPr lang="en-US" sz="1400" b="1" dirty="0">
                        <a:effectLst/>
                        <a:latin typeface="IPT Nazanin" panose="00000400000000000000" pitchFamily="2" charset="2"/>
                        <a:ea typeface="Times New Roman" panose="02020603050405020304" pitchFamily="18" charset="0"/>
                        <a:cs typeface="B Nazanin" panose="00000400000000000000" pitchFamily="2" charset="-78"/>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781761838"/>
                  </a:ext>
                </a:extLst>
              </a:tr>
              <a:tr h="457200">
                <a:tc>
                  <a:txBody>
                    <a:bodyPr/>
                    <a:lstStyle/>
                    <a:p>
                      <a:pPr marL="0" marR="0" algn="ctr" rtl="1">
                        <a:spcBef>
                          <a:spcPts val="0"/>
                        </a:spcBef>
                        <a:spcAft>
                          <a:spcPts val="0"/>
                        </a:spcAft>
                      </a:pPr>
                      <a:r>
                        <a:rPr lang="fa-IR" sz="1400" b="0" kern="1200" dirty="0">
                          <a:solidFill>
                            <a:srgbClr val="00B050"/>
                          </a:solidFill>
                          <a:effectLst/>
                          <a:latin typeface="IPT Nazanin" panose="00000400000000000000" pitchFamily="2" charset="2"/>
                          <a:ea typeface="Times New Roman" panose="02020603050405020304" pitchFamily="18" charset="0"/>
                          <a:cs typeface="B Nazanin" panose="00000400000000000000" pitchFamily="2" charset="-78"/>
                        </a:rPr>
                        <a:t>72.3%</a:t>
                      </a:r>
                      <a:endParaRPr lang="en-US" sz="1400" b="0" kern="1200" dirty="0">
                        <a:solidFill>
                          <a:srgbClr val="00B050"/>
                        </a:solidFill>
                        <a:effectLst/>
                        <a:latin typeface="IPT Nazanin" panose="00000400000000000000" pitchFamily="2" charset="2"/>
                        <a:ea typeface="Times New Roman" panose="02020603050405020304" pitchFamily="18" charset="0"/>
                        <a:cs typeface="B Nazanin" panose="00000400000000000000" pitchFamily="2" charset="-78"/>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marL="0" marR="0" algn="ctr" rtl="1">
                        <a:spcBef>
                          <a:spcPts val="0"/>
                        </a:spcBef>
                        <a:spcAft>
                          <a:spcPts val="0"/>
                        </a:spcAft>
                      </a:pPr>
                      <a:r>
                        <a:rPr lang="fa-IR" sz="1400" b="0" kern="1200" dirty="0">
                          <a:solidFill>
                            <a:srgbClr val="00B050"/>
                          </a:solidFill>
                          <a:effectLst/>
                          <a:latin typeface="IPT Nazanin" panose="00000400000000000000" pitchFamily="2" charset="2"/>
                          <a:ea typeface="Times New Roman" panose="02020603050405020304" pitchFamily="18" charset="0"/>
                          <a:cs typeface="B Nazanin" panose="00000400000000000000" pitchFamily="2" charset="-78"/>
                        </a:rPr>
                        <a:t>16,429</a:t>
                      </a:r>
                      <a:endParaRPr lang="en-US" sz="1400" b="0" kern="1200" dirty="0">
                        <a:solidFill>
                          <a:srgbClr val="00B050"/>
                        </a:solidFill>
                        <a:effectLst/>
                        <a:latin typeface="IPT Nazanin" panose="00000400000000000000" pitchFamily="2" charset="2"/>
                        <a:ea typeface="Times New Roman" panose="02020603050405020304" pitchFamily="18" charset="0"/>
                        <a:cs typeface="B Nazanin" panose="00000400000000000000" pitchFamily="2" charset="-78"/>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gridSpan="2">
                  <a:txBody>
                    <a:bodyPr/>
                    <a:lstStyle/>
                    <a:p>
                      <a:pPr marL="0" marR="0" algn="ctr" rtl="1">
                        <a:spcBef>
                          <a:spcPts val="0"/>
                        </a:spcBef>
                        <a:spcAft>
                          <a:spcPts val="0"/>
                        </a:spcAft>
                        <a:tabLst>
                          <a:tab pos="1626870" algn="l"/>
                        </a:tabLst>
                      </a:pPr>
                      <a:r>
                        <a:rPr lang="fa-IR" sz="1400" b="0" dirty="0">
                          <a:solidFill>
                            <a:srgbClr val="000000"/>
                          </a:solidFill>
                          <a:effectLst/>
                          <a:latin typeface="IPT Nazanin" panose="00000400000000000000" pitchFamily="2" charset="2"/>
                          <a:ea typeface="Times New Roman" panose="02020603050405020304" pitchFamily="18" charset="0"/>
                          <a:cs typeface="B Nazanin" panose="00000400000000000000" pitchFamily="2" charset="-78"/>
                        </a:rPr>
                        <a:t>22,719</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hMerge="1">
                  <a:txBody>
                    <a:bodyPr/>
                    <a:lstStyle/>
                    <a:p>
                      <a:endParaRPr lang="en-US"/>
                    </a:p>
                  </a:txBody>
                  <a:tcPr/>
                </a:tc>
                <a:tc>
                  <a:txBody>
                    <a:bodyPr/>
                    <a:lstStyle/>
                    <a:p>
                      <a:pPr marL="0" marR="0" algn="r">
                        <a:spcBef>
                          <a:spcPts val="0"/>
                        </a:spcBef>
                        <a:spcAft>
                          <a:spcPts val="0"/>
                        </a:spcAft>
                      </a:pPr>
                      <a:r>
                        <a:rPr lang="ar-SA" sz="1400" b="1" dirty="0">
                          <a:solidFill>
                            <a:srgbClr val="000000"/>
                          </a:solidFill>
                          <a:effectLst/>
                          <a:latin typeface="IPT Nazanin" panose="00000400000000000000" pitchFamily="2" charset="2"/>
                          <a:ea typeface="Times New Roman" panose="02020603050405020304" pitchFamily="18" charset="0"/>
                          <a:cs typeface="B Nazanin" panose="00000400000000000000" pitchFamily="2" charset="-78"/>
                        </a:rPr>
                        <a:t>ارزش معاملات خرد میلیارد تومان</a:t>
                      </a:r>
                      <a:endParaRPr lang="en-US" sz="1400" b="1" dirty="0">
                        <a:effectLst/>
                        <a:latin typeface="IPT Nazanin" panose="00000400000000000000" pitchFamily="2" charset="2"/>
                        <a:ea typeface="Times New Roman" panose="02020603050405020304" pitchFamily="18" charset="0"/>
                        <a:cs typeface="B Nazanin" panose="00000400000000000000" pitchFamily="2" charset="-78"/>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1287936051"/>
                  </a:ext>
                </a:extLst>
              </a:tr>
            </a:tbl>
          </a:graphicData>
        </a:graphic>
      </p:graphicFrame>
      <p:sp>
        <p:nvSpPr>
          <p:cNvPr id="25" name="TextBox 24">
            <a:extLst>
              <a:ext uri="{FF2B5EF4-FFF2-40B4-BE49-F238E27FC236}">
                <a16:creationId xmlns:a16="http://schemas.microsoft.com/office/drawing/2014/main" id="{97DE49E7-AFEC-5B60-5088-F1DFD79C373D}"/>
              </a:ext>
            </a:extLst>
          </p:cNvPr>
          <p:cNvSpPr txBox="1"/>
          <p:nvPr/>
        </p:nvSpPr>
        <p:spPr>
          <a:xfrm>
            <a:off x="5771607" y="1080985"/>
            <a:ext cx="4682822" cy="348557"/>
          </a:xfrm>
          <a:prstGeom prst="rect">
            <a:avLst/>
          </a:prstGeom>
        </p:spPr>
        <p:txBody>
          <a:bodyPr vert="horz" lIns="91440" tIns="45720" rIns="91440" bIns="45720" rtlCol="0" anchor="ctr">
            <a:normAutofit/>
          </a:bodyPr>
          <a:lstStyle>
            <a:lvl1pPr algn="r" defTabSz="914400" rtl="1">
              <a:lnSpc>
                <a:spcPct val="90000"/>
              </a:lnSpc>
              <a:spcBef>
                <a:spcPct val="0"/>
              </a:spcBef>
              <a:buNone/>
              <a:defRPr lang="en-US" dirty="0">
                <a:latin typeface="IRANSansFaNum Black" panose="020B0506030804020204" pitchFamily="34" charset="-78"/>
                <a:ea typeface="+mj-ea"/>
                <a:cs typeface="IRANSansFaNum Black" panose="020B0506030804020204" pitchFamily="34" charset="-78"/>
              </a:defRPr>
            </a:lvl1pPr>
          </a:lstStyle>
          <a:p>
            <a:r>
              <a:rPr lang="fa-IR" b="1" dirty="0">
                <a:cs typeface="B Nazanin" panose="00000400000000000000" pitchFamily="2" charset="-78"/>
              </a:rPr>
              <a:t>شرح وقایع</a:t>
            </a:r>
            <a:endParaRPr lang="en-US" b="1" dirty="0">
              <a:cs typeface="B Nazanin" panose="00000400000000000000" pitchFamily="2" charset="-78"/>
            </a:endParaRPr>
          </a:p>
        </p:txBody>
      </p:sp>
      <p:sp>
        <p:nvSpPr>
          <p:cNvPr id="26" name="Parallelogram 30">
            <a:extLst>
              <a:ext uri="{FF2B5EF4-FFF2-40B4-BE49-F238E27FC236}">
                <a16:creationId xmlns:a16="http://schemas.microsoft.com/office/drawing/2014/main" id="{09630769-9722-58EB-D7A9-5C74AEB3C04E}"/>
              </a:ext>
            </a:extLst>
          </p:cNvPr>
          <p:cNvSpPr/>
          <p:nvPr/>
        </p:nvSpPr>
        <p:spPr>
          <a:xfrm flipH="1">
            <a:off x="10439979" y="4041278"/>
            <a:ext cx="239142" cy="239734"/>
          </a:xfrm>
          <a:custGeom>
            <a:avLst/>
            <a:gdLst/>
            <a:ahLst/>
            <a:cxnLst/>
            <a:rect l="l" t="t" r="r" b="b"/>
            <a:pathLst>
              <a:path w="3240000" h="3248012">
                <a:moveTo>
                  <a:pt x="712553" y="858820"/>
                </a:moveTo>
                <a:cubicBezTo>
                  <a:pt x="727950" y="858820"/>
                  <a:pt x="743348" y="864694"/>
                  <a:pt x="755096" y="876443"/>
                </a:cubicBezTo>
                <a:lnTo>
                  <a:pt x="1193671" y="1315016"/>
                </a:lnTo>
                <a:lnTo>
                  <a:pt x="1509169" y="999517"/>
                </a:lnTo>
                <a:cubicBezTo>
                  <a:pt x="1509517" y="999169"/>
                  <a:pt x="1509868" y="998827"/>
                  <a:pt x="1510414" y="998691"/>
                </a:cubicBezTo>
                <a:lnTo>
                  <a:pt x="1518932" y="988592"/>
                </a:lnTo>
                <a:cubicBezTo>
                  <a:pt x="1531945" y="978263"/>
                  <a:pt x="1547912" y="974188"/>
                  <a:pt x="1563209" y="975946"/>
                </a:cubicBezTo>
                <a:cubicBezTo>
                  <a:pt x="1578505" y="977705"/>
                  <a:pt x="1593131" y="985299"/>
                  <a:pt x="1603459" y="998313"/>
                </a:cubicBezTo>
                <a:lnTo>
                  <a:pt x="1892346" y="1362277"/>
                </a:lnTo>
                <a:lnTo>
                  <a:pt x="2149759" y="1177067"/>
                </a:lnTo>
                <a:lnTo>
                  <a:pt x="2151621" y="1174867"/>
                </a:lnTo>
                <a:cubicBezTo>
                  <a:pt x="2159033" y="1169006"/>
                  <a:pt x="2167397" y="1165168"/>
                  <a:pt x="2176160" y="1163802"/>
                </a:cubicBezTo>
                <a:cubicBezTo>
                  <a:pt x="2177188" y="1163485"/>
                  <a:pt x="2178237" y="1163269"/>
                  <a:pt x="2179375" y="1163558"/>
                </a:cubicBezTo>
                <a:cubicBezTo>
                  <a:pt x="2184768" y="1161771"/>
                  <a:pt x="2190389" y="1161654"/>
                  <a:pt x="2195921" y="1162300"/>
                </a:cubicBezTo>
                <a:cubicBezTo>
                  <a:pt x="2196662" y="1162386"/>
                  <a:pt x="2197402" y="1162487"/>
                  <a:pt x="2198081" y="1162987"/>
                </a:cubicBezTo>
                <a:cubicBezTo>
                  <a:pt x="2202197" y="1163290"/>
                  <a:pt x="2206218" y="1164270"/>
                  <a:pt x="2209739" y="1166702"/>
                </a:cubicBezTo>
                <a:cubicBezTo>
                  <a:pt x="2213116" y="1166857"/>
                  <a:pt x="2216051" y="1168231"/>
                  <a:pt x="2218766" y="1170038"/>
                </a:cubicBezTo>
                <a:cubicBezTo>
                  <a:pt x="2225342" y="1173160"/>
                  <a:pt x="2231151" y="1177875"/>
                  <a:pt x="2235489" y="1184194"/>
                </a:cubicBezTo>
                <a:lnTo>
                  <a:pt x="2236132" y="1184737"/>
                </a:lnTo>
                <a:lnTo>
                  <a:pt x="2236287" y="1184934"/>
                </a:lnTo>
                <a:lnTo>
                  <a:pt x="2238712" y="1187183"/>
                </a:lnTo>
                <a:cubicBezTo>
                  <a:pt x="2239115" y="1187744"/>
                  <a:pt x="2239507" y="1188310"/>
                  <a:pt x="2239574" y="1189090"/>
                </a:cubicBezTo>
                <a:lnTo>
                  <a:pt x="2540580" y="1569705"/>
                </a:lnTo>
                <a:cubicBezTo>
                  <a:pt x="2561191" y="1595768"/>
                  <a:pt x="2556772" y="1633604"/>
                  <a:pt x="2530710" y="1654215"/>
                </a:cubicBezTo>
                <a:cubicBezTo>
                  <a:pt x="2504647" y="1674827"/>
                  <a:pt x="2466811" y="1670408"/>
                  <a:pt x="2446199" y="1644345"/>
                </a:cubicBezTo>
                <a:lnTo>
                  <a:pt x="2177884" y="1305067"/>
                </a:lnTo>
                <a:lnTo>
                  <a:pt x="1934804" y="1479967"/>
                </a:lnTo>
                <a:cubicBezTo>
                  <a:pt x="1927367" y="1485317"/>
                  <a:pt x="1919123" y="1488726"/>
                  <a:pt x="1910598" y="1489881"/>
                </a:cubicBezTo>
                <a:cubicBezTo>
                  <a:pt x="1885257" y="1507791"/>
                  <a:pt x="1850121" y="1502627"/>
                  <a:pt x="1830495" y="1477903"/>
                </a:cubicBezTo>
                <a:lnTo>
                  <a:pt x="1551924" y="1126933"/>
                </a:lnTo>
                <a:lnTo>
                  <a:pt x="1239041" y="1439816"/>
                </a:lnTo>
                <a:cubicBezTo>
                  <a:pt x="1226569" y="1452288"/>
                  <a:pt x="1209983" y="1458139"/>
                  <a:pt x="1193674" y="1456888"/>
                </a:cubicBezTo>
                <a:cubicBezTo>
                  <a:pt x="1177363" y="1458142"/>
                  <a:pt x="1160774" y="1452290"/>
                  <a:pt x="1148301" y="1439816"/>
                </a:cubicBezTo>
                <a:lnTo>
                  <a:pt x="670011" y="961527"/>
                </a:lnTo>
                <a:cubicBezTo>
                  <a:pt x="646515" y="938031"/>
                  <a:pt x="646515" y="899938"/>
                  <a:pt x="670011" y="876442"/>
                </a:cubicBezTo>
                <a:cubicBezTo>
                  <a:pt x="681760" y="864694"/>
                  <a:pt x="697157" y="858820"/>
                  <a:pt x="712553" y="858820"/>
                </a:cubicBezTo>
                <a:close/>
                <a:moveTo>
                  <a:pt x="2790000" y="699581"/>
                </a:moveTo>
                <a:lnTo>
                  <a:pt x="450000" y="699581"/>
                </a:lnTo>
                <a:lnTo>
                  <a:pt x="450000" y="1851581"/>
                </a:lnTo>
                <a:lnTo>
                  <a:pt x="2790000" y="1851581"/>
                </a:lnTo>
                <a:close/>
                <a:moveTo>
                  <a:pt x="2987972" y="519497"/>
                </a:moveTo>
                <a:lnTo>
                  <a:pt x="2987972" y="2031665"/>
                </a:lnTo>
                <a:lnTo>
                  <a:pt x="252028" y="2031665"/>
                </a:lnTo>
                <a:lnTo>
                  <a:pt x="252028" y="519497"/>
                </a:lnTo>
                <a:close/>
                <a:moveTo>
                  <a:pt x="1620000" y="0"/>
                </a:moveTo>
                <a:cubicBezTo>
                  <a:pt x="1540462" y="0"/>
                  <a:pt x="1475984" y="64478"/>
                  <a:pt x="1475984" y="144016"/>
                </a:cubicBezTo>
                <a:lnTo>
                  <a:pt x="1475984" y="267469"/>
                </a:lnTo>
                <a:lnTo>
                  <a:pt x="0" y="267469"/>
                </a:lnTo>
                <a:lnTo>
                  <a:pt x="0" y="2283693"/>
                </a:lnTo>
                <a:lnTo>
                  <a:pt x="852101" y="2283693"/>
                </a:lnTo>
                <a:lnTo>
                  <a:pt x="323771" y="3248012"/>
                </a:lnTo>
                <a:lnTo>
                  <a:pt x="621526" y="3248012"/>
                </a:lnTo>
                <a:lnTo>
                  <a:pt x="1149856" y="2283693"/>
                </a:lnTo>
                <a:lnTo>
                  <a:pt x="2090146" y="2283693"/>
                </a:lnTo>
                <a:lnTo>
                  <a:pt x="2618476" y="3248012"/>
                </a:lnTo>
                <a:lnTo>
                  <a:pt x="2916231" y="3248012"/>
                </a:lnTo>
                <a:lnTo>
                  <a:pt x="2387901" y="2283693"/>
                </a:lnTo>
                <a:lnTo>
                  <a:pt x="3240000" y="2283693"/>
                </a:lnTo>
                <a:lnTo>
                  <a:pt x="3240000" y="267469"/>
                </a:lnTo>
                <a:lnTo>
                  <a:pt x="1764016" y="267469"/>
                </a:lnTo>
                <a:lnTo>
                  <a:pt x="1764016" y="144016"/>
                </a:lnTo>
                <a:cubicBezTo>
                  <a:pt x="1764016" y="64478"/>
                  <a:pt x="1699538" y="0"/>
                  <a:pt x="162000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pic>
        <p:nvPicPr>
          <p:cNvPr id="12" name="Picture 11">
            <a:extLst>
              <a:ext uri="{FF2B5EF4-FFF2-40B4-BE49-F238E27FC236}">
                <a16:creationId xmlns:a16="http://schemas.microsoft.com/office/drawing/2014/main" id="{4E6C52CC-E0BB-4BB3-9C1B-684DA34ABE33}"/>
              </a:ext>
            </a:extLst>
          </p:cNvPr>
          <p:cNvPicPr>
            <a:picLocks noChangeAspect="1"/>
          </p:cNvPicPr>
          <p:nvPr/>
        </p:nvPicPr>
        <p:blipFill>
          <a:blip r:embed="rId3">
            <a:alphaModFix/>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tretch>
            <a:fillRect/>
          </a:stretch>
        </p:blipFill>
        <p:spPr>
          <a:xfrm>
            <a:off x="330795" y="301691"/>
            <a:ext cx="2173045" cy="743849"/>
          </a:xfrm>
          <a:prstGeom prst="round2DiagRect">
            <a:avLst>
              <a:gd name="adj1" fmla="val 16667"/>
              <a:gd name="adj2" fmla="val 0"/>
            </a:avLst>
          </a:prstGeom>
          <a:ln w="88900" cap="sq">
            <a:noFill/>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extLst>
      <p:ext uri="{BB962C8B-B14F-4D97-AF65-F5344CB8AC3E}">
        <p14:creationId xmlns:p14="http://schemas.microsoft.com/office/powerpoint/2010/main" val="19313161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ACAFB-5953-B74B-9F5B-4B687160D0AC}"/>
              </a:ext>
            </a:extLst>
          </p:cNvPr>
          <p:cNvSpPr>
            <a:spLocks noGrp="1"/>
          </p:cNvSpPr>
          <p:nvPr>
            <p:ph type="title"/>
          </p:nvPr>
        </p:nvSpPr>
        <p:spPr>
          <a:xfrm>
            <a:off x="1345605" y="136525"/>
            <a:ext cx="10515600" cy="1011854"/>
          </a:xfrm>
        </p:spPr>
        <p:txBody>
          <a:bodyPr>
            <a:normAutofit/>
          </a:bodyPr>
          <a:lstStyle/>
          <a:p>
            <a:pPr algn="r"/>
            <a:r>
              <a:rPr lang="fa-IR" sz="2800" dirty="0">
                <a:cs typeface="B Titr" panose="00000700000000000000" pitchFamily="2" charset="-78"/>
              </a:rPr>
              <a:t>ورود و خروج جریان نقد اشخاص حقیقی در بازار سهام </a:t>
            </a:r>
            <a:endParaRPr lang="en-US" sz="2800" dirty="0">
              <a:cs typeface="B Titr" panose="00000700000000000000" pitchFamily="2" charset="-78"/>
            </a:endParaRPr>
          </a:p>
        </p:txBody>
      </p:sp>
      <p:sp>
        <p:nvSpPr>
          <p:cNvPr id="4" name="Slide Number Placeholder 3">
            <a:extLst>
              <a:ext uri="{FF2B5EF4-FFF2-40B4-BE49-F238E27FC236}">
                <a16:creationId xmlns:a16="http://schemas.microsoft.com/office/drawing/2014/main" id="{52570838-7ED2-617B-0617-5D98048F539B}"/>
              </a:ext>
            </a:extLst>
          </p:cNvPr>
          <p:cNvSpPr>
            <a:spLocks noGrp="1"/>
          </p:cNvSpPr>
          <p:nvPr>
            <p:ph type="sldNum" sz="quarter" idx="12"/>
          </p:nvPr>
        </p:nvSpPr>
        <p:spPr/>
        <p:txBody>
          <a:bodyPr/>
          <a:lstStyle/>
          <a:p>
            <a:pPr algn="l"/>
            <a:r>
              <a:rPr lang="fa-IR" dirty="0">
                <a:solidFill>
                  <a:schemeClr val="tx1"/>
                </a:solidFill>
                <a:cs typeface="B Nazanin" panose="00000400000000000000" pitchFamily="2" charset="-78"/>
              </a:rPr>
              <a:t>6</a:t>
            </a:r>
            <a:endParaRPr lang="en-US" dirty="0">
              <a:solidFill>
                <a:schemeClr val="tx1"/>
              </a:solidFill>
              <a:cs typeface="B Nazanin" panose="00000400000000000000" pitchFamily="2" charset="-78"/>
            </a:endParaRPr>
          </a:p>
        </p:txBody>
      </p:sp>
      <p:pic>
        <p:nvPicPr>
          <p:cNvPr id="9" name="Picture 8">
            <a:extLst>
              <a:ext uri="{FF2B5EF4-FFF2-40B4-BE49-F238E27FC236}">
                <a16:creationId xmlns:a16="http://schemas.microsoft.com/office/drawing/2014/main" id="{C625493A-4171-433D-9301-63400B07CD8D}"/>
              </a:ext>
            </a:extLst>
          </p:cNvPr>
          <p:cNvPicPr>
            <a:picLocks noChangeAspect="1"/>
          </p:cNvPicPr>
          <p:nvPr/>
        </p:nvPicPr>
        <p:blipFill>
          <a:blip r:embed="rId3">
            <a:alphaModFix/>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tretch>
            <a:fillRect/>
          </a:stretch>
        </p:blipFill>
        <p:spPr>
          <a:xfrm>
            <a:off x="330795" y="301691"/>
            <a:ext cx="2173045" cy="743849"/>
          </a:xfrm>
          <a:prstGeom prst="round2DiagRect">
            <a:avLst>
              <a:gd name="adj1" fmla="val 16667"/>
              <a:gd name="adj2" fmla="val 0"/>
            </a:avLst>
          </a:prstGeom>
          <a:ln w="88900" cap="sq">
            <a:noFill/>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6" name="Picture 5">
            <a:extLst>
              <a:ext uri="{FF2B5EF4-FFF2-40B4-BE49-F238E27FC236}">
                <a16:creationId xmlns:a16="http://schemas.microsoft.com/office/drawing/2014/main" id="{C99CE419-1DAF-4B3A-B430-904AD5380B4A}"/>
              </a:ext>
            </a:extLst>
          </p:cNvPr>
          <p:cNvPicPr>
            <a:picLocks noChangeAspect="1"/>
          </p:cNvPicPr>
          <p:nvPr/>
        </p:nvPicPr>
        <p:blipFill>
          <a:blip r:embed="rId5"/>
          <a:stretch>
            <a:fillRect/>
          </a:stretch>
        </p:blipFill>
        <p:spPr>
          <a:xfrm>
            <a:off x="982980" y="1210705"/>
            <a:ext cx="9944099" cy="5107705"/>
          </a:xfrm>
          <a:prstGeom prst="rect">
            <a:avLst/>
          </a:prstGeom>
        </p:spPr>
      </p:pic>
    </p:spTree>
    <p:extLst>
      <p:ext uri="{BB962C8B-B14F-4D97-AF65-F5344CB8AC3E}">
        <p14:creationId xmlns:p14="http://schemas.microsoft.com/office/powerpoint/2010/main" val="34582654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ACAFB-5953-B74B-9F5B-4B687160D0AC}"/>
              </a:ext>
            </a:extLst>
          </p:cNvPr>
          <p:cNvSpPr>
            <a:spLocks noGrp="1"/>
          </p:cNvSpPr>
          <p:nvPr>
            <p:ph type="title"/>
          </p:nvPr>
        </p:nvSpPr>
        <p:spPr>
          <a:xfrm>
            <a:off x="1345605" y="136525"/>
            <a:ext cx="10515600" cy="1011854"/>
          </a:xfrm>
        </p:spPr>
        <p:txBody>
          <a:bodyPr>
            <a:normAutofit/>
          </a:bodyPr>
          <a:lstStyle/>
          <a:p>
            <a:pPr algn="r"/>
            <a:r>
              <a:rPr lang="fa-IR" sz="2800" dirty="0">
                <a:cs typeface="B Titr" panose="00000700000000000000" pitchFamily="2" charset="-78"/>
              </a:rPr>
              <a:t>ورود و خروج جریان نقد صندوق های با درآمد ثابت</a:t>
            </a:r>
            <a:endParaRPr lang="en-US" sz="2800" dirty="0">
              <a:cs typeface="B Titr" panose="00000700000000000000" pitchFamily="2" charset="-78"/>
            </a:endParaRPr>
          </a:p>
        </p:txBody>
      </p:sp>
      <p:sp>
        <p:nvSpPr>
          <p:cNvPr id="4" name="Slide Number Placeholder 3">
            <a:extLst>
              <a:ext uri="{FF2B5EF4-FFF2-40B4-BE49-F238E27FC236}">
                <a16:creationId xmlns:a16="http://schemas.microsoft.com/office/drawing/2014/main" id="{52570838-7ED2-617B-0617-5D98048F539B}"/>
              </a:ext>
            </a:extLst>
          </p:cNvPr>
          <p:cNvSpPr>
            <a:spLocks noGrp="1"/>
          </p:cNvSpPr>
          <p:nvPr>
            <p:ph type="sldNum" sz="quarter" idx="12"/>
          </p:nvPr>
        </p:nvSpPr>
        <p:spPr/>
        <p:txBody>
          <a:bodyPr/>
          <a:lstStyle/>
          <a:p>
            <a:pPr algn="l"/>
            <a:r>
              <a:rPr lang="fa-IR" dirty="0">
                <a:solidFill>
                  <a:schemeClr val="tx1"/>
                </a:solidFill>
                <a:cs typeface="B Nazanin" panose="00000400000000000000" pitchFamily="2" charset="-78"/>
              </a:rPr>
              <a:t>7</a:t>
            </a:r>
            <a:endParaRPr lang="en-US" dirty="0">
              <a:solidFill>
                <a:schemeClr val="tx1"/>
              </a:solidFill>
              <a:cs typeface="B Nazanin" panose="00000400000000000000" pitchFamily="2" charset="-78"/>
            </a:endParaRPr>
          </a:p>
        </p:txBody>
      </p:sp>
      <p:sp>
        <p:nvSpPr>
          <p:cNvPr id="18" name="TextBox 17">
            <a:extLst>
              <a:ext uri="{FF2B5EF4-FFF2-40B4-BE49-F238E27FC236}">
                <a16:creationId xmlns:a16="http://schemas.microsoft.com/office/drawing/2014/main" id="{A026453A-8A01-146C-77BB-458E12D5F107}"/>
              </a:ext>
            </a:extLst>
          </p:cNvPr>
          <p:cNvSpPr txBox="1"/>
          <p:nvPr/>
        </p:nvSpPr>
        <p:spPr>
          <a:xfrm>
            <a:off x="2624866" y="697179"/>
            <a:ext cx="8466269" cy="461665"/>
          </a:xfrm>
          <a:prstGeom prst="rect">
            <a:avLst/>
          </a:prstGeom>
          <a:noFill/>
        </p:spPr>
        <p:txBody>
          <a:bodyPr wrap="square">
            <a:spAutoFit/>
          </a:bodyPr>
          <a:lstStyle/>
          <a:p>
            <a:pPr algn="r" rtl="1"/>
            <a:endParaRPr lang="fa-IR" sz="1200" dirty="0">
              <a:solidFill>
                <a:sysClr val="windowText" lastClr="000000">
                  <a:hueOff val="0"/>
                  <a:satOff val="0"/>
                  <a:lumOff val="0"/>
                  <a:alphaOff val="0"/>
                </a:sysClr>
              </a:solidFill>
              <a:latin typeface="IRANSansFaNum" panose="020B0506030804020204" pitchFamily="34" charset="-78"/>
              <a:cs typeface="IRANSansFaNum" panose="020B0506030804020204" pitchFamily="34" charset="-78"/>
            </a:endParaRPr>
          </a:p>
          <a:p>
            <a:pPr algn="r" rtl="1"/>
            <a:endParaRPr lang="fa-IR" sz="1200" dirty="0">
              <a:solidFill>
                <a:sysClr val="windowText" lastClr="000000">
                  <a:hueOff val="0"/>
                  <a:satOff val="0"/>
                  <a:lumOff val="0"/>
                  <a:alphaOff val="0"/>
                </a:sysClr>
              </a:solidFill>
              <a:latin typeface="IRANSansFaNum" panose="020B0506030804020204" pitchFamily="34" charset="-78"/>
              <a:cs typeface="IRANSansFaNum" panose="020B0506030804020204" pitchFamily="34" charset="-78"/>
            </a:endParaRPr>
          </a:p>
        </p:txBody>
      </p:sp>
      <p:pic>
        <p:nvPicPr>
          <p:cNvPr id="9" name="Picture 8">
            <a:extLst>
              <a:ext uri="{FF2B5EF4-FFF2-40B4-BE49-F238E27FC236}">
                <a16:creationId xmlns:a16="http://schemas.microsoft.com/office/drawing/2014/main" id="{C625493A-4171-433D-9301-63400B07CD8D}"/>
              </a:ext>
            </a:extLst>
          </p:cNvPr>
          <p:cNvPicPr>
            <a:picLocks noChangeAspect="1"/>
          </p:cNvPicPr>
          <p:nvPr/>
        </p:nvPicPr>
        <p:blipFill>
          <a:blip r:embed="rId2">
            <a:alphaModFix/>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330795" y="301691"/>
            <a:ext cx="2173045" cy="743849"/>
          </a:xfrm>
          <a:prstGeom prst="round2DiagRect">
            <a:avLst>
              <a:gd name="adj1" fmla="val 16667"/>
              <a:gd name="adj2" fmla="val 0"/>
            </a:avLst>
          </a:prstGeom>
          <a:ln w="88900" cap="sq">
            <a:noFill/>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6" name="Picture 5">
            <a:extLst>
              <a:ext uri="{FF2B5EF4-FFF2-40B4-BE49-F238E27FC236}">
                <a16:creationId xmlns:a16="http://schemas.microsoft.com/office/drawing/2014/main" id="{8B59479A-FD9A-451A-91CE-FC991E89B89D}"/>
              </a:ext>
            </a:extLst>
          </p:cNvPr>
          <p:cNvPicPr>
            <a:picLocks noChangeAspect="1"/>
          </p:cNvPicPr>
          <p:nvPr/>
        </p:nvPicPr>
        <p:blipFill>
          <a:blip r:embed="rId4"/>
          <a:stretch>
            <a:fillRect/>
          </a:stretch>
        </p:blipFill>
        <p:spPr>
          <a:xfrm>
            <a:off x="1022890" y="1313545"/>
            <a:ext cx="10068246" cy="5053270"/>
          </a:xfrm>
          <a:prstGeom prst="rect">
            <a:avLst/>
          </a:prstGeom>
        </p:spPr>
      </p:pic>
    </p:spTree>
    <p:extLst>
      <p:ext uri="{BB962C8B-B14F-4D97-AF65-F5344CB8AC3E}">
        <p14:creationId xmlns:p14="http://schemas.microsoft.com/office/powerpoint/2010/main" val="2933701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BF6C2E-3A6B-5E33-D1C6-00B534A6B51A}"/>
              </a:ext>
            </a:extLst>
          </p:cNvPr>
          <p:cNvSpPr>
            <a:spLocks noGrp="1"/>
          </p:cNvSpPr>
          <p:nvPr>
            <p:ph type="title"/>
          </p:nvPr>
        </p:nvSpPr>
        <p:spPr>
          <a:xfrm>
            <a:off x="838200" y="365125"/>
            <a:ext cx="10515600" cy="873781"/>
          </a:xfrm>
        </p:spPr>
        <p:txBody>
          <a:bodyPr>
            <a:normAutofit/>
          </a:bodyPr>
          <a:lstStyle/>
          <a:p>
            <a:pPr algn="r"/>
            <a:r>
              <a:rPr lang="fa-IR" sz="2800" dirty="0">
                <a:cs typeface="B Titr" panose="00000700000000000000" pitchFamily="2" charset="-78"/>
              </a:rPr>
              <a:t>روند نرخ بهره بین بانکی</a:t>
            </a:r>
            <a:endParaRPr lang="en-US" sz="2800" dirty="0">
              <a:cs typeface="B Titr" panose="00000700000000000000" pitchFamily="2" charset="-78"/>
            </a:endParaRPr>
          </a:p>
        </p:txBody>
      </p:sp>
      <p:sp>
        <p:nvSpPr>
          <p:cNvPr id="4" name="Slide Number Placeholder 3">
            <a:extLst>
              <a:ext uri="{FF2B5EF4-FFF2-40B4-BE49-F238E27FC236}">
                <a16:creationId xmlns:a16="http://schemas.microsoft.com/office/drawing/2014/main" id="{058FD6A3-1D48-4BA6-04C7-C6D25EA49725}"/>
              </a:ext>
            </a:extLst>
          </p:cNvPr>
          <p:cNvSpPr>
            <a:spLocks noGrp="1"/>
          </p:cNvSpPr>
          <p:nvPr>
            <p:ph type="sldNum" sz="quarter" idx="12"/>
          </p:nvPr>
        </p:nvSpPr>
        <p:spPr/>
        <p:txBody>
          <a:bodyPr/>
          <a:lstStyle/>
          <a:p>
            <a:pPr algn="l"/>
            <a:r>
              <a:rPr lang="fa-IR" dirty="0">
                <a:solidFill>
                  <a:schemeClr val="tx1"/>
                </a:solidFill>
                <a:cs typeface="B Nazanin" panose="00000400000000000000" pitchFamily="2" charset="-78"/>
              </a:rPr>
              <a:t>8</a:t>
            </a:r>
            <a:endParaRPr lang="en-US" dirty="0">
              <a:solidFill>
                <a:schemeClr val="tx1"/>
              </a:solidFill>
              <a:cs typeface="B Nazanin" panose="00000400000000000000" pitchFamily="2" charset="-78"/>
            </a:endParaRPr>
          </a:p>
        </p:txBody>
      </p:sp>
      <p:sp>
        <p:nvSpPr>
          <p:cNvPr id="9" name="TextBox 8">
            <a:extLst>
              <a:ext uri="{FF2B5EF4-FFF2-40B4-BE49-F238E27FC236}">
                <a16:creationId xmlns:a16="http://schemas.microsoft.com/office/drawing/2014/main" id="{57BC3319-E695-E807-16C8-B6BFA0D353F6}"/>
              </a:ext>
            </a:extLst>
          </p:cNvPr>
          <p:cNvSpPr txBox="1"/>
          <p:nvPr/>
        </p:nvSpPr>
        <p:spPr>
          <a:xfrm>
            <a:off x="2936289" y="1142834"/>
            <a:ext cx="7862677" cy="307777"/>
          </a:xfrm>
          <a:prstGeom prst="rect">
            <a:avLst/>
          </a:prstGeom>
          <a:noFill/>
        </p:spPr>
        <p:txBody>
          <a:bodyPr wrap="square">
            <a:spAutoFit/>
          </a:bodyPr>
          <a:lstStyle>
            <a:defPPr>
              <a:defRPr lang="en-US"/>
            </a:defPPr>
            <a:lvl1pPr algn="r" rtl="1">
              <a:defRPr sz="1200">
                <a:solidFill>
                  <a:sysClr val="windowText" lastClr="000000">
                    <a:hueOff val="0"/>
                    <a:satOff val="0"/>
                    <a:lumOff val="0"/>
                    <a:alphaOff val="0"/>
                  </a:sysClr>
                </a:solidFill>
                <a:latin typeface="IRANSansFaNum" panose="020B0506030804020204" pitchFamily="34" charset="-78"/>
                <a:cs typeface="IRANSansFaNum" panose="020B0506030804020204" pitchFamily="34" charset="-78"/>
              </a:defRPr>
            </a:lvl1pPr>
          </a:lstStyle>
          <a:p>
            <a:r>
              <a:rPr lang="ar-SA" sz="1400" b="1" dirty="0">
                <a:latin typeface="IPT Nazanin" panose="00000400000000000000" pitchFamily="2" charset="2"/>
                <a:cs typeface="B Nazanin" panose="00000400000000000000" pitchFamily="2" charset="-78"/>
              </a:rPr>
              <a:t>نمودار </a:t>
            </a:r>
            <a:r>
              <a:rPr lang="fa-IR" sz="1400" b="1" dirty="0">
                <a:latin typeface="IPT Nazanin" panose="00000400000000000000" pitchFamily="2" charset="2"/>
                <a:cs typeface="B Nazanin" panose="00000400000000000000" pitchFamily="2" charset="-78"/>
              </a:rPr>
              <a:t>ذیل</a:t>
            </a:r>
            <a:r>
              <a:rPr lang="ar-SA" sz="1400" b="1" dirty="0">
                <a:latin typeface="IPT Nazanin" panose="00000400000000000000" pitchFamily="2" charset="2"/>
                <a:cs typeface="B Nazanin" panose="00000400000000000000" pitchFamily="2" charset="-78"/>
              </a:rPr>
              <a:t>، روند نرخ بهره بین بانکی را نمایش می‌دهد. در  هفته </a:t>
            </a:r>
            <a:r>
              <a:rPr lang="fa-IR" sz="1400" b="1" dirty="0">
                <a:latin typeface="IPT Nazanin" panose="00000400000000000000" pitchFamily="2" charset="2"/>
                <a:cs typeface="B Nazanin" panose="00000400000000000000" pitchFamily="2" charset="-78"/>
              </a:rPr>
              <a:t>سوم آبان</a:t>
            </a:r>
            <a:r>
              <a:rPr lang="ar-SA" sz="1400" b="1" dirty="0">
                <a:latin typeface="IPT Nazanin" panose="00000400000000000000" pitchFamily="2" charset="2"/>
                <a:cs typeface="B Nazanin" panose="00000400000000000000" pitchFamily="2" charset="-78"/>
              </a:rPr>
              <a:t> ماه 1401 با </a:t>
            </a:r>
            <a:r>
              <a:rPr lang="fa-IR" sz="1400" b="1" dirty="0">
                <a:latin typeface="IPT Nazanin" panose="00000400000000000000" pitchFamily="2" charset="2"/>
                <a:cs typeface="B Nazanin" panose="00000400000000000000" pitchFamily="2" charset="-78"/>
              </a:rPr>
              <a:t>کاهش </a:t>
            </a:r>
            <a:r>
              <a:rPr lang="ar-SA" sz="1400" b="1" dirty="0">
                <a:latin typeface="IPT Nazanin" panose="00000400000000000000" pitchFamily="2" charset="2"/>
                <a:cs typeface="B Nazanin" panose="00000400000000000000" pitchFamily="2" charset="-78"/>
              </a:rPr>
              <a:t>به </a:t>
            </a:r>
            <a:r>
              <a:rPr lang="fa-IR" sz="1400" b="1" dirty="0">
                <a:latin typeface="IPT Nazanin" panose="00000400000000000000" pitchFamily="2" charset="2"/>
                <a:cs typeface="B Nazanin" panose="00000400000000000000" pitchFamily="2" charset="-78"/>
              </a:rPr>
              <a:t>20.86 </a:t>
            </a:r>
            <a:r>
              <a:rPr lang="ar-SA" sz="1400" b="1" dirty="0">
                <a:latin typeface="IPT Nazanin" panose="00000400000000000000" pitchFamily="2" charset="2"/>
                <a:cs typeface="B Nazanin" panose="00000400000000000000" pitchFamily="2" charset="-78"/>
              </a:rPr>
              <a:t>درصد رسید</a:t>
            </a:r>
            <a:r>
              <a:rPr lang="fa-IR" sz="1400" b="1" dirty="0">
                <a:latin typeface="IPT Nazanin" panose="00000400000000000000" pitchFamily="2" charset="2"/>
                <a:cs typeface="B Nazanin" panose="00000400000000000000" pitchFamily="2" charset="-78"/>
              </a:rPr>
              <a:t>؛</a:t>
            </a:r>
            <a:endParaRPr lang="en-US" sz="1400" b="1" dirty="0">
              <a:latin typeface="IPT Nazanin" panose="00000400000000000000" pitchFamily="2" charset="2"/>
              <a:cs typeface="B Nazanin" panose="00000400000000000000" pitchFamily="2" charset="-78"/>
            </a:endParaRPr>
          </a:p>
        </p:txBody>
      </p:sp>
      <p:graphicFrame>
        <p:nvGraphicFramePr>
          <p:cNvPr id="6" name="Chart 5">
            <a:extLst>
              <a:ext uri="{FF2B5EF4-FFF2-40B4-BE49-F238E27FC236}">
                <a16:creationId xmlns:a16="http://schemas.microsoft.com/office/drawing/2014/main" id="{00000000-0008-0000-0000-000003000000}"/>
              </a:ext>
            </a:extLst>
          </p:cNvPr>
          <p:cNvGraphicFramePr>
            <a:graphicFrameLocks/>
          </p:cNvGraphicFramePr>
          <p:nvPr>
            <p:extLst>
              <p:ext uri="{D42A27DB-BD31-4B8C-83A1-F6EECF244321}">
                <p14:modId xmlns:p14="http://schemas.microsoft.com/office/powerpoint/2010/main" val="382404146"/>
              </p:ext>
            </p:extLst>
          </p:nvPr>
        </p:nvGraphicFramePr>
        <p:xfrm>
          <a:off x="2008801" y="1441349"/>
          <a:ext cx="8952569" cy="5077683"/>
        </p:xfrm>
        <a:graphic>
          <a:graphicData uri="http://schemas.openxmlformats.org/drawingml/2006/chart">
            <c:chart xmlns:c="http://schemas.openxmlformats.org/drawingml/2006/chart" xmlns:r="http://schemas.openxmlformats.org/officeDocument/2006/relationships" r:id="rId2"/>
          </a:graphicData>
        </a:graphic>
      </p:graphicFrame>
      <p:pic>
        <p:nvPicPr>
          <p:cNvPr id="8" name="Picture 7">
            <a:extLst>
              <a:ext uri="{FF2B5EF4-FFF2-40B4-BE49-F238E27FC236}">
                <a16:creationId xmlns:a16="http://schemas.microsoft.com/office/drawing/2014/main" id="{5BD06EE3-3800-499D-900A-3AECDB8EB616}"/>
              </a:ext>
            </a:extLst>
          </p:cNvPr>
          <p:cNvPicPr>
            <a:picLocks noChangeAspect="1"/>
          </p:cNvPicPr>
          <p:nvPr/>
        </p:nvPicPr>
        <p:blipFill>
          <a:blip r:embed="rId3">
            <a:alphaModFix/>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tretch>
            <a:fillRect/>
          </a:stretch>
        </p:blipFill>
        <p:spPr>
          <a:xfrm>
            <a:off x="330795" y="301691"/>
            <a:ext cx="2173045" cy="743849"/>
          </a:xfrm>
          <a:prstGeom prst="round2DiagRect">
            <a:avLst>
              <a:gd name="adj1" fmla="val 16667"/>
              <a:gd name="adj2" fmla="val 0"/>
            </a:avLst>
          </a:prstGeom>
          <a:ln w="88900" cap="sq">
            <a:noFill/>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extLst>
      <p:ext uri="{BB962C8B-B14F-4D97-AF65-F5344CB8AC3E}">
        <p14:creationId xmlns:p14="http://schemas.microsoft.com/office/powerpoint/2010/main" val="9957342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87239-A8A5-8DE8-53CE-9F5BF5595E50}"/>
              </a:ext>
            </a:extLst>
          </p:cNvPr>
          <p:cNvSpPr>
            <a:spLocks noGrp="1"/>
          </p:cNvSpPr>
          <p:nvPr>
            <p:ph type="title"/>
          </p:nvPr>
        </p:nvSpPr>
        <p:spPr>
          <a:xfrm>
            <a:off x="1429661" y="597915"/>
            <a:ext cx="9379306" cy="577846"/>
          </a:xfrm>
        </p:spPr>
        <p:txBody>
          <a:bodyPr>
            <a:noAutofit/>
          </a:bodyPr>
          <a:lstStyle/>
          <a:p>
            <a:pPr algn="r" rtl="1"/>
            <a:r>
              <a:rPr lang="fa-IR" sz="2800" dirty="0">
                <a:cs typeface="B Titr" panose="00000700000000000000" pitchFamily="2" charset="-78"/>
              </a:rPr>
              <a:t>ترین های بازار سهام </a:t>
            </a:r>
            <a:endParaRPr lang="en-US" sz="2800" dirty="0">
              <a:cs typeface="B Titr" panose="00000700000000000000" pitchFamily="2" charset="-78"/>
            </a:endParaRPr>
          </a:p>
        </p:txBody>
      </p:sp>
      <p:sp>
        <p:nvSpPr>
          <p:cNvPr id="4" name="Slide Number Placeholder 3">
            <a:extLst>
              <a:ext uri="{FF2B5EF4-FFF2-40B4-BE49-F238E27FC236}">
                <a16:creationId xmlns:a16="http://schemas.microsoft.com/office/drawing/2014/main" id="{5EEC58E9-0781-D42C-9E46-2B6F41B103FB}"/>
              </a:ext>
            </a:extLst>
          </p:cNvPr>
          <p:cNvSpPr>
            <a:spLocks noGrp="1"/>
          </p:cNvSpPr>
          <p:nvPr>
            <p:ph type="sldNum" sz="quarter" idx="12"/>
          </p:nvPr>
        </p:nvSpPr>
        <p:spPr/>
        <p:txBody>
          <a:bodyPr/>
          <a:lstStyle/>
          <a:p>
            <a:pPr algn="l" rtl="1"/>
            <a:r>
              <a:rPr lang="fa-IR" dirty="0">
                <a:solidFill>
                  <a:schemeClr val="tx1"/>
                </a:solidFill>
                <a:cs typeface="B Nazanin" panose="00000400000000000000" pitchFamily="2" charset="-78"/>
              </a:rPr>
              <a:t>9</a:t>
            </a:r>
            <a:endParaRPr lang="en-US" dirty="0">
              <a:solidFill>
                <a:schemeClr val="tx1"/>
              </a:solidFill>
              <a:cs typeface="B Nazanin" panose="00000400000000000000" pitchFamily="2" charset="-78"/>
            </a:endParaRPr>
          </a:p>
        </p:txBody>
      </p:sp>
      <p:graphicFrame>
        <p:nvGraphicFramePr>
          <p:cNvPr id="32" name="Table 31">
            <a:extLst>
              <a:ext uri="{FF2B5EF4-FFF2-40B4-BE49-F238E27FC236}">
                <a16:creationId xmlns:a16="http://schemas.microsoft.com/office/drawing/2014/main" id="{72D3283E-B0E7-D7E6-7E57-26711513187A}"/>
              </a:ext>
            </a:extLst>
          </p:cNvPr>
          <p:cNvGraphicFramePr>
            <a:graphicFrameLocks noGrp="1"/>
          </p:cNvGraphicFramePr>
          <p:nvPr>
            <p:extLst>
              <p:ext uri="{D42A27DB-BD31-4B8C-83A1-F6EECF244321}">
                <p14:modId xmlns:p14="http://schemas.microsoft.com/office/powerpoint/2010/main" val="2993925557"/>
              </p:ext>
            </p:extLst>
          </p:nvPr>
        </p:nvGraphicFramePr>
        <p:xfrm>
          <a:off x="6542034" y="1560345"/>
          <a:ext cx="4260247" cy="1691640"/>
        </p:xfrm>
        <a:graphic>
          <a:graphicData uri="http://schemas.openxmlformats.org/drawingml/2006/table">
            <a:tbl>
              <a:tblPr rtl="1"/>
              <a:tblGrid>
                <a:gridCol w="476730">
                  <a:extLst>
                    <a:ext uri="{9D8B030D-6E8A-4147-A177-3AD203B41FA5}">
                      <a16:colId xmlns:a16="http://schemas.microsoft.com/office/drawing/2014/main" val="1200286791"/>
                    </a:ext>
                  </a:extLst>
                </a:gridCol>
                <a:gridCol w="396243">
                  <a:extLst>
                    <a:ext uri="{9D8B030D-6E8A-4147-A177-3AD203B41FA5}">
                      <a16:colId xmlns:a16="http://schemas.microsoft.com/office/drawing/2014/main" val="831168672"/>
                    </a:ext>
                  </a:extLst>
                </a:gridCol>
                <a:gridCol w="2414744">
                  <a:extLst>
                    <a:ext uri="{9D8B030D-6E8A-4147-A177-3AD203B41FA5}">
                      <a16:colId xmlns:a16="http://schemas.microsoft.com/office/drawing/2014/main" val="131083917"/>
                    </a:ext>
                  </a:extLst>
                </a:gridCol>
                <a:gridCol w="972530">
                  <a:extLst>
                    <a:ext uri="{9D8B030D-6E8A-4147-A177-3AD203B41FA5}">
                      <a16:colId xmlns:a16="http://schemas.microsoft.com/office/drawing/2014/main" val="512084644"/>
                    </a:ext>
                  </a:extLst>
                </a:gridCol>
              </a:tblGrid>
              <a:tr h="411480">
                <a:tc rowSpan="6">
                  <a:txBody>
                    <a:bodyPr/>
                    <a:lstStyle/>
                    <a:p>
                      <a:pPr algn="ctr" rtl="1" fontAlgn="ctr"/>
                      <a:r>
                        <a:rPr lang="fa-IR" sz="1200" b="1" i="0" u="none" strike="noStrike" dirty="0">
                          <a:solidFill>
                            <a:srgbClr val="00B050"/>
                          </a:solidFill>
                          <a:effectLst/>
                          <a:latin typeface="IRANSansFaNum Black" panose="020B0506030804020204" pitchFamily="34" charset="-78"/>
                          <a:cs typeface="B Nazanin" panose="00000400000000000000" pitchFamily="2" charset="-78"/>
                        </a:rPr>
                        <a:t>پر بازده‌ترین صنایع</a:t>
                      </a:r>
                    </a:p>
                  </a:txBody>
                  <a:tcPr marL="9525" marR="9525" marT="9525" marB="0" vert="vert270" anchor="ctr">
                    <a:lnL>
                      <a:noFill/>
                    </a:lnL>
                    <a:lnR>
                      <a:noFill/>
                    </a:lnR>
                    <a:lnT>
                      <a:noFill/>
                    </a:lnT>
                    <a:lnB>
                      <a:noFill/>
                    </a:lnB>
                  </a:tcPr>
                </a:tc>
                <a:tc>
                  <a:txBody>
                    <a:bodyPr/>
                    <a:lstStyle/>
                    <a:p>
                      <a:pPr algn="ctr" rtl="1" fontAlgn="ctr"/>
                      <a:r>
                        <a:rPr lang="fa-IR" sz="1400" b="1" i="0" u="none" strike="noStrike" dirty="0">
                          <a:solidFill>
                            <a:srgbClr val="FFFFFF"/>
                          </a:solidFill>
                          <a:effectLst/>
                          <a:latin typeface="IRANSansFaNum" panose="020B0506030804020204" pitchFamily="34" charset="-78"/>
                          <a:cs typeface="B Nazanin" panose="00000400000000000000" pitchFamily="2" charset="-78"/>
                        </a:rPr>
                        <a:t>رتبه</a:t>
                      </a:r>
                      <a:endParaRPr lang="fa-IR" sz="1200" b="1" i="0" u="none" strike="noStrike" dirty="0">
                        <a:solidFill>
                          <a:srgbClr val="FFFFFF"/>
                        </a:solidFill>
                        <a:effectLst/>
                        <a:latin typeface="IRANSansFaNum" panose="020B0506030804020204" pitchFamily="34" charset="-78"/>
                        <a:cs typeface="B Nazanin" panose="00000400000000000000" pitchFamily="2" charset="-78"/>
                      </a:endParaRPr>
                    </a:p>
                  </a:txBody>
                  <a:tcPr marL="9525" marR="9525" marT="9525" marB="0" anchor="ctr">
                    <a:lnL>
                      <a:noFill/>
                    </a:lnL>
                    <a:lnR>
                      <a:noFill/>
                    </a:lnR>
                    <a:lnT w="19050" cap="flat" cmpd="sng" algn="ctr">
                      <a:solidFill>
                        <a:srgbClr val="404040"/>
                      </a:solidFill>
                      <a:prstDash val="solid"/>
                      <a:round/>
                      <a:headEnd type="none" w="med" len="med"/>
                      <a:tailEnd type="none" w="med" len="med"/>
                    </a:lnT>
                    <a:lnB w="19050" cap="flat" cmpd="sng" algn="ctr">
                      <a:solidFill>
                        <a:srgbClr val="404040"/>
                      </a:solidFill>
                      <a:prstDash val="solid"/>
                      <a:round/>
                      <a:headEnd type="none" w="med" len="med"/>
                      <a:tailEnd type="none" w="med" len="med"/>
                    </a:lnB>
                    <a:solidFill>
                      <a:srgbClr val="7F7F7F"/>
                    </a:solidFill>
                  </a:tcPr>
                </a:tc>
                <a:tc>
                  <a:txBody>
                    <a:bodyPr/>
                    <a:lstStyle/>
                    <a:p>
                      <a:pPr algn="ctr" rtl="1" fontAlgn="ctr"/>
                      <a:r>
                        <a:rPr lang="fa-IR" sz="1400" b="1" i="0" u="none" strike="noStrike" dirty="0">
                          <a:solidFill>
                            <a:srgbClr val="FFFFFF"/>
                          </a:solidFill>
                          <a:effectLst/>
                          <a:latin typeface="IPT Nazanin" panose="00000400000000000000" pitchFamily="2" charset="2"/>
                          <a:cs typeface="B Nazanin" panose="00000400000000000000" pitchFamily="2" charset="-78"/>
                        </a:rPr>
                        <a:t>صنعت</a:t>
                      </a:r>
                      <a:endParaRPr lang="fa-IR" sz="1050" b="1" i="0" u="none" strike="noStrike" dirty="0">
                        <a:solidFill>
                          <a:srgbClr val="FFFFFF"/>
                        </a:solidFill>
                        <a:effectLst/>
                        <a:latin typeface="IPT Nazanin" panose="00000400000000000000" pitchFamily="2" charset="2"/>
                        <a:cs typeface="B Nazanin" panose="00000400000000000000" pitchFamily="2" charset="-78"/>
                      </a:endParaRPr>
                    </a:p>
                  </a:txBody>
                  <a:tcPr marL="9525" marR="9525" marT="9525" marB="0" anchor="ctr">
                    <a:lnL>
                      <a:noFill/>
                    </a:lnL>
                    <a:lnR>
                      <a:noFill/>
                    </a:lnR>
                    <a:lnT w="19050" cap="flat" cmpd="sng" algn="ctr">
                      <a:solidFill>
                        <a:srgbClr val="404040"/>
                      </a:solidFill>
                      <a:prstDash val="solid"/>
                      <a:round/>
                      <a:headEnd type="none" w="med" len="med"/>
                      <a:tailEnd type="none" w="med" len="med"/>
                    </a:lnT>
                    <a:lnB w="19050" cap="flat" cmpd="sng" algn="ctr">
                      <a:solidFill>
                        <a:srgbClr val="404040"/>
                      </a:solidFill>
                      <a:prstDash val="solid"/>
                      <a:round/>
                      <a:headEnd type="none" w="med" len="med"/>
                      <a:tailEnd type="none" w="med" len="med"/>
                    </a:lnB>
                    <a:solidFill>
                      <a:srgbClr val="7F7F7F"/>
                    </a:solidFill>
                  </a:tcPr>
                </a:tc>
                <a:tc>
                  <a:txBody>
                    <a:bodyPr/>
                    <a:lstStyle/>
                    <a:p>
                      <a:pPr algn="ctr" rtl="1" fontAlgn="ctr"/>
                      <a:r>
                        <a:rPr lang="fa-IR" sz="1400" b="1" i="0" u="none" strike="noStrike" dirty="0">
                          <a:solidFill>
                            <a:srgbClr val="FFFFFF"/>
                          </a:solidFill>
                          <a:effectLst/>
                          <a:latin typeface="IRANSansFaNum" panose="020B0506030804020204" pitchFamily="34" charset="-78"/>
                          <a:cs typeface="B Nazanin" panose="00000400000000000000" pitchFamily="2" charset="-78"/>
                        </a:rPr>
                        <a:t>درصد بازدهی </a:t>
                      </a:r>
                    </a:p>
                  </a:txBody>
                  <a:tcPr marL="9525" marR="9525" marT="9525" marB="0" anchor="ctr">
                    <a:lnL>
                      <a:noFill/>
                    </a:lnL>
                    <a:lnR>
                      <a:noFill/>
                    </a:lnR>
                    <a:lnT w="19050" cap="flat" cmpd="sng" algn="ctr">
                      <a:solidFill>
                        <a:srgbClr val="404040"/>
                      </a:solidFill>
                      <a:prstDash val="solid"/>
                      <a:round/>
                      <a:headEnd type="none" w="med" len="med"/>
                      <a:tailEnd type="none" w="med" len="med"/>
                    </a:lnT>
                    <a:lnB w="19050" cap="flat" cmpd="sng" algn="ctr">
                      <a:solidFill>
                        <a:srgbClr val="404040"/>
                      </a:solidFill>
                      <a:prstDash val="solid"/>
                      <a:round/>
                      <a:headEnd type="none" w="med" len="med"/>
                      <a:tailEnd type="none" w="med" len="med"/>
                    </a:lnB>
                    <a:solidFill>
                      <a:srgbClr val="7F7F7F"/>
                    </a:solidFill>
                  </a:tcPr>
                </a:tc>
                <a:extLst>
                  <a:ext uri="{0D108BD9-81ED-4DB2-BD59-A6C34878D82A}">
                    <a16:rowId xmlns:a16="http://schemas.microsoft.com/office/drawing/2014/main" val="1061895971"/>
                  </a:ext>
                </a:extLst>
              </a:tr>
              <a:tr h="256032">
                <a:tc vMerge="1">
                  <a:txBody>
                    <a:bodyPr/>
                    <a:lstStyle/>
                    <a:p>
                      <a:endParaRPr lang="en-US"/>
                    </a:p>
                  </a:txBody>
                  <a:tcPr/>
                </a:tc>
                <a:tc>
                  <a:txBody>
                    <a:bodyPr/>
                    <a:lstStyle/>
                    <a:p>
                      <a:pPr algn="ctr" rtl="1" fontAlgn="ctr"/>
                      <a:r>
                        <a:rPr lang="fa-IR" sz="1200" b="0" i="0" u="none" strike="noStrike" dirty="0">
                          <a:solidFill>
                            <a:srgbClr val="000000"/>
                          </a:solidFill>
                          <a:effectLst/>
                          <a:latin typeface="IRANSansFaNum" panose="020B0506030804020204" pitchFamily="34" charset="-78"/>
                          <a:cs typeface="B Nazanin" panose="00000400000000000000" pitchFamily="2" charset="-78"/>
                        </a:rPr>
                        <a:t>1</a:t>
                      </a:r>
                      <a:endParaRPr lang="en-US" sz="1200" b="0" i="0" u="none" strike="noStrike" dirty="0">
                        <a:solidFill>
                          <a:srgbClr val="000000"/>
                        </a:solidFill>
                        <a:effectLst/>
                        <a:latin typeface="IRANSansFaNum" panose="020B0506030804020204" pitchFamily="34" charset="-78"/>
                        <a:cs typeface="B Nazanin" panose="00000400000000000000" pitchFamily="2" charset="-78"/>
                      </a:endParaRPr>
                    </a:p>
                  </a:txBody>
                  <a:tcPr marL="9525" marR="9525" marT="9525" marB="0" anchor="ctr">
                    <a:lnL>
                      <a:noFill/>
                    </a:lnL>
                    <a:lnR>
                      <a:noFill/>
                    </a:lnR>
                    <a:lnT w="19050" cap="flat" cmpd="sng" algn="ctr">
                      <a:solidFill>
                        <a:srgbClr val="404040"/>
                      </a:solidFill>
                      <a:prstDash val="solid"/>
                      <a:round/>
                      <a:headEnd type="none" w="med" len="med"/>
                      <a:tailEnd type="none" w="med" len="med"/>
                    </a:lnT>
                    <a:lnB>
                      <a:noFill/>
                    </a:lnB>
                  </a:tcPr>
                </a:tc>
                <a:tc>
                  <a:txBody>
                    <a:bodyPr/>
                    <a:lstStyle/>
                    <a:p>
                      <a:pPr algn="ctr" rtl="1" fontAlgn="ctr"/>
                      <a:r>
                        <a:rPr lang="fa-IR" sz="1400" b="1" i="0" u="none" strike="noStrike" dirty="0">
                          <a:solidFill>
                            <a:srgbClr val="000000"/>
                          </a:solidFill>
                          <a:effectLst/>
                          <a:latin typeface="IPT Nazanin" panose="00000400000000000000" pitchFamily="2" charset="2"/>
                          <a:cs typeface="B Nazanin" panose="00000400000000000000" pitchFamily="2" charset="-78"/>
                        </a:rPr>
                        <a:t>فنی و مهندسی</a:t>
                      </a:r>
                    </a:p>
                  </a:txBody>
                  <a:tcPr marL="9525" marR="9525" marT="9525" marB="0" anchor="ctr">
                    <a:lnL>
                      <a:noFill/>
                    </a:lnL>
                    <a:lnR>
                      <a:noFill/>
                    </a:lnR>
                    <a:lnT w="19050" cap="flat" cmpd="sng" algn="ctr">
                      <a:solidFill>
                        <a:srgbClr val="404040"/>
                      </a:solidFill>
                      <a:prstDash val="solid"/>
                      <a:round/>
                      <a:headEnd type="none" w="med" len="med"/>
                      <a:tailEnd type="none" w="med" len="med"/>
                    </a:lnT>
                    <a:lnB>
                      <a:noFill/>
                    </a:lnB>
                  </a:tcPr>
                </a:tc>
                <a:tc>
                  <a:txBody>
                    <a:bodyPr/>
                    <a:lstStyle/>
                    <a:p>
                      <a:pPr algn="ctr" rtl="1" fontAlgn="ctr"/>
                      <a:r>
                        <a:rPr lang="fa-IR" sz="1400" b="0" i="0" u="none" strike="noStrike" dirty="0">
                          <a:solidFill>
                            <a:srgbClr val="00B050"/>
                          </a:solidFill>
                          <a:effectLst/>
                          <a:latin typeface="IPT Nazanin" panose="00000400000000000000" pitchFamily="2" charset="2"/>
                          <a:cs typeface="B Nazanin" panose="00000400000000000000" pitchFamily="2" charset="-78"/>
                        </a:rPr>
                        <a:t>12.7</a:t>
                      </a:r>
                      <a:endParaRPr lang="en-US" sz="1400" b="0" i="0" u="none" strike="noStrike" dirty="0">
                        <a:solidFill>
                          <a:srgbClr val="00B050"/>
                        </a:solidFill>
                        <a:effectLst/>
                        <a:latin typeface="IPT Nazanin" panose="00000400000000000000" pitchFamily="2" charset="2"/>
                        <a:cs typeface="B Nazanin" panose="00000400000000000000" pitchFamily="2" charset="-78"/>
                      </a:endParaRPr>
                    </a:p>
                  </a:txBody>
                  <a:tcPr marL="9525" marR="9525" marT="9525" marB="0" anchor="ctr">
                    <a:lnL>
                      <a:noFill/>
                    </a:lnL>
                    <a:lnR>
                      <a:noFill/>
                    </a:lnR>
                    <a:lnT w="19050" cap="flat" cmpd="sng" algn="ctr">
                      <a:solidFill>
                        <a:srgbClr val="404040"/>
                      </a:solidFill>
                      <a:prstDash val="solid"/>
                      <a:round/>
                      <a:headEnd type="none" w="med" len="med"/>
                      <a:tailEnd type="none" w="med" len="med"/>
                    </a:lnT>
                    <a:lnB>
                      <a:noFill/>
                    </a:lnB>
                  </a:tcPr>
                </a:tc>
                <a:extLst>
                  <a:ext uri="{0D108BD9-81ED-4DB2-BD59-A6C34878D82A}">
                    <a16:rowId xmlns:a16="http://schemas.microsoft.com/office/drawing/2014/main" val="67068492"/>
                  </a:ext>
                </a:extLst>
              </a:tr>
              <a:tr h="256032">
                <a:tc vMerge="1">
                  <a:txBody>
                    <a:bodyPr/>
                    <a:lstStyle/>
                    <a:p>
                      <a:endParaRPr lang="en-US"/>
                    </a:p>
                  </a:txBody>
                  <a:tcPr/>
                </a:tc>
                <a:tc>
                  <a:txBody>
                    <a:bodyPr/>
                    <a:lstStyle/>
                    <a:p>
                      <a:pPr algn="ctr" rtl="1" fontAlgn="ctr"/>
                      <a:r>
                        <a:rPr lang="fa-IR" sz="1200" b="0" i="0" u="none" strike="noStrike" dirty="0">
                          <a:solidFill>
                            <a:srgbClr val="000000"/>
                          </a:solidFill>
                          <a:effectLst/>
                          <a:latin typeface="IRANSansFaNum" panose="020B0506030804020204" pitchFamily="34" charset="-78"/>
                          <a:cs typeface="B Nazanin" panose="00000400000000000000" pitchFamily="2" charset="-78"/>
                        </a:rPr>
                        <a:t>2</a:t>
                      </a:r>
                      <a:endParaRPr lang="en-US" sz="1200" b="0" i="0" u="none" strike="noStrike" dirty="0">
                        <a:solidFill>
                          <a:srgbClr val="000000"/>
                        </a:solidFill>
                        <a:effectLst/>
                        <a:latin typeface="IRANSansFaNum" panose="020B0506030804020204" pitchFamily="34" charset="-78"/>
                        <a:cs typeface="B Nazanin" panose="00000400000000000000" pitchFamily="2" charset="-78"/>
                      </a:endParaRPr>
                    </a:p>
                  </a:txBody>
                  <a:tcPr marL="9525" marR="9525" marT="9525" marB="0" anchor="ctr">
                    <a:lnL>
                      <a:noFill/>
                    </a:lnL>
                    <a:lnR>
                      <a:noFill/>
                    </a:lnR>
                    <a:lnT>
                      <a:noFill/>
                    </a:lnT>
                    <a:lnB>
                      <a:noFill/>
                    </a:lnB>
                    <a:solidFill>
                      <a:srgbClr val="F2F2F2"/>
                    </a:solidFill>
                  </a:tcPr>
                </a:tc>
                <a:tc>
                  <a:txBody>
                    <a:bodyPr/>
                    <a:lstStyle/>
                    <a:p>
                      <a:pPr algn="ctr" rtl="1" fontAlgn="ctr"/>
                      <a:r>
                        <a:rPr lang="fa-IR" sz="1400" b="1" i="0" u="none" strike="noStrike" dirty="0">
                          <a:solidFill>
                            <a:srgbClr val="000000"/>
                          </a:solidFill>
                          <a:effectLst/>
                          <a:latin typeface="IPT Nazanin" panose="00000400000000000000" pitchFamily="2" charset="2"/>
                          <a:cs typeface="B Nazanin" panose="00000400000000000000" pitchFamily="2" charset="-78"/>
                        </a:rPr>
                        <a:t>خودرو و قطعات</a:t>
                      </a:r>
                    </a:p>
                  </a:txBody>
                  <a:tcPr marL="9525" marR="9525" marT="9525" marB="0" anchor="ctr">
                    <a:lnL>
                      <a:noFill/>
                    </a:lnL>
                    <a:lnR>
                      <a:noFill/>
                    </a:lnR>
                    <a:lnT>
                      <a:noFill/>
                    </a:lnT>
                    <a:lnB>
                      <a:noFill/>
                    </a:lnB>
                    <a:solidFill>
                      <a:srgbClr val="F2F2F2"/>
                    </a:solidFill>
                  </a:tcPr>
                </a:tc>
                <a:tc>
                  <a:txBody>
                    <a:bodyPr/>
                    <a:lstStyle/>
                    <a:p>
                      <a:pPr algn="ctr" rtl="1" fontAlgn="ctr"/>
                      <a:r>
                        <a:rPr lang="fa-IR" sz="1400" b="0" i="0" u="none" strike="noStrike" dirty="0">
                          <a:solidFill>
                            <a:srgbClr val="00B050"/>
                          </a:solidFill>
                          <a:effectLst/>
                          <a:latin typeface="IPT Nazanin" panose="00000400000000000000" pitchFamily="2" charset="2"/>
                          <a:cs typeface="B Nazanin" panose="00000400000000000000" pitchFamily="2" charset="-78"/>
                        </a:rPr>
                        <a:t>10.4</a:t>
                      </a:r>
                      <a:endParaRPr lang="en-US" sz="1400" b="0" i="0" u="none" strike="noStrike" dirty="0">
                        <a:solidFill>
                          <a:srgbClr val="00B050"/>
                        </a:solidFill>
                        <a:effectLst/>
                        <a:latin typeface="IPT Nazanin" panose="00000400000000000000" pitchFamily="2" charset="2"/>
                        <a:cs typeface="B Nazanin" panose="00000400000000000000" pitchFamily="2" charset="-78"/>
                      </a:endParaRPr>
                    </a:p>
                  </a:txBody>
                  <a:tcPr marL="9525" marR="9525" marT="9525" marB="0" anchor="ctr">
                    <a:lnL>
                      <a:noFill/>
                    </a:lnL>
                    <a:lnR>
                      <a:noFill/>
                    </a:lnR>
                    <a:lnT>
                      <a:noFill/>
                    </a:lnT>
                    <a:lnB>
                      <a:noFill/>
                    </a:lnB>
                    <a:solidFill>
                      <a:srgbClr val="F2F2F2"/>
                    </a:solidFill>
                  </a:tcPr>
                </a:tc>
                <a:extLst>
                  <a:ext uri="{0D108BD9-81ED-4DB2-BD59-A6C34878D82A}">
                    <a16:rowId xmlns:a16="http://schemas.microsoft.com/office/drawing/2014/main" val="2978946708"/>
                  </a:ext>
                </a:extLst>
              </a:tr>
              <a:tr h="256032">
                <a:tc vMerge="1">
                  <a:txBody>
                    <a:bodyPr/>
                    <a:lstStyle/>
                    <a:p>
                      <a:endParaRPr lang="en-US"/>
                    </a:p>
                  </a:txBody>
                  <a:tcPr/>
                </a:tc>
                <a:tc>
                  <a:txBody>
                    <a:bodyPr/>
                    <a:lstStyle/>
                    <a:p>
                      <a:pPr algn="ctr" rtl="1" fontAlgn="ctr"/>
                      <a:r>
                        <a:rPr lang="fa-IR" sz="1200" b="0" i="0" u="none" strike="noStrike" dirty="0">
                          <a:solidFill>
                            <a:srgbClr val="000000"/>
                          </a:solidFill>
                          <a:effectLst/>
                          <a:latin typeface="IRANSansFaNum" panose="020B0506030804020204" pitchFamily="34" charset="-78"/>
                          <a:cs typeface="B Nazanin" panose="00000400000000000000" pitchFamily="2" charset="-78"/>
                        </a:rPr>
                        <a:t>3</a:t>
                      </a:r>
                      <a:endParaRPr lang="en-US" sz="1200" b="0" i="0" u="none" strike="noStrike" dirty="0">
                        <a:solidFill>
                          <a:srgbClr val="000000"/>
                        </a:solidFill>
                        <a:effectLst/>
                        <a:latin typeface="IRANSansFaNum" panose="020B0506030804020204" pitchFamily="34" charset="-78"/>
                        <a:cs typeface="B Nazanin" panose="00000400000000000000" pitchFamily="2" charset="-78"/>
                      </a:endParaRPr>
                    </a:p>
                  </a:txBody>
                  <a:tcPr marL="9525" marR="9525" marT="9525" marB="0" anchor="ctr">
                    <a:lnL>
                      <a:noFill/>
                    </a:lnL>
                    <a:lnR>
                      <a:noFill/>
                    </a:lnR>
                    <a:lnT>
                      <a:noFill/>
                    </a:lnT>
                    <a:lnB>
                      <a:noFill/>
                    </a:lnB>
                  </a:tcPr>
                </a:tc>
                <a:tc>
                  <a:txBody>
                    <a:bodyPr/>
                    <a:lstStyle/>
                    <a:p>
                      <a:pPr algn="ctr" rtl="1" fontAlgn="ctr"/>
                      <a:r>
                        <a:rPr lang="fa-IR" sz="1400" b="1" i="0" u="none" strike="noStrike" dirty="0">
                          <a:solidFill>
                            <a:srgbClr val="000000"/>
                          </a:solidFill>
                          <a:effectLst/>
                          <a:latin typeface="IPT Nazanin" panose="00000400000000000000" pitchFamily="2" charset="2"/>
                          <a:cs typeface="B Nazanin" panose="00000400000000000000" pitchFamily="2" charset="-78"/>
                        </a:rPr>
                        <a:t>فرآورده های نفتی</a:t>
                      </a:r>
                    </a:p>
                  </a:txBody>
                  <a:tcPr marL="9525" marR="9525" marT="9525" marB="0" anchor="ctr">
                    <a:lnL>
                      <a:noFill/>
                    </a:lnL>
                    <a:lnR>
                      <a:noFill/>
                    </a:lnR>
                    <a:lnT>
                      <a:noFill/>
                    </a:lnT>
                    <a:lnB>
                      <a:noFill/>
                    </a:lnB>
                  </a:tcPr>
                </a:tc>
                <a:tc>
                  <a:txBody>
                    <a:bodyPr/>
                    <a:lstStyle/>
                    <a:p>
                      <a:pPr algn="ctr" rtl="1" fontAlgn="ctr"/>
                      <a:r>
                        <a:rPr lang="fa-IR" sz="1400" b="0" i="0" u="none" strike="noStrike" dirty="0">
                          <a:solidFill>
                            <a:srgbClr val="00B050"/>
                          </a:solidFill>
                          <a:effectLst/>
                          <a:latin typeface="IPT Nazanin" panose="00000400000000000000" pitchFamily="2" charset="2"/>
                          <a:cs typeface="B Nazanin" panose="00000400000000000000" pitchFamily="2" charset="-78"/>
                        </a:rPr>
                        <a:t>10.3</a:t>
                      </a:r>
                      <a:endParaRPr lang="en-US" sz="1400" b="0" i="0" u="none" strike="noStrike" dirty="0">
                        <a:solidFill>
                          <a:srgbClr val="00B050"/>
                        </a:solidFill>
                        <a:effectLst/>
                        <a:latin typeface="IPT Nazanin" panose="00000400000000000000" pitchFamily="2" charset="2"/>
                        <a:cs typeface="B Nazanin" panose="00000400000000000000" pitchFamily="2" charset="-78"/>
                      </a:endParaRPr>
                    </a:p>
                  </a:txBody>
                  <a:tcPr marL="9525" marR="9525" marT="9525" marB="0" anchor="ctr">
                    <a:lnL>
                      <a:noFill/>
                    </a:lnL>
                    <a:lnR>
                      <a:noFill/>
                    </a:lnR>
                    <a:lnT>
                      <a:noFill/>
                    </a:lnT>
                    <a:lnB>
                      <a:noFill/>
                    </a:lnB>
                  </a:tcPr>
                </a:tc>
                <a:extLst>
                  <a:ext uri="{0D108BD9-81ED-4DB2-BD59-A6C34878D82A}">
                    <a16:rowId xmlns:a16="http://schemas.microsoft.com/office/drawing/2014/main" val="3377301089"/>
                  </a:ext>
                </a:extLst>
              </a:tr>
              <a:tr h="256032">
                <a:tc vMerge="1">
                  <a:txBody>
                    <a:bodyPr/>
                    <a:lstStyle/>
                    <a:p>
                      <a:endParaRPr lang="en-US"/>
                    </a:p>
                  </a:txBody>
                  <a:tcPr/>
                </a:tc>
                <a:tc>
                  <a:txBody>
                    <a:bodyPr/>
                    <a:lstStyle/>
                    <a:p>
                      <a:pPr algn="ctr" rtl="1" fontAlgn="ctr"/>
                      <a:r>
                        <a:rPr lang="fa-IR" sz="1200" b="0" i="0" u="none" strike="noStrike" dirty="0">
                          <a:solidFill>
                            <a:srgbClr val="000000"/>
                          </a:solidFill>
                          <a:effectLst/>
                          <a:latin typeface="IRANSansFaNum" panose="020B0506030804020204" pitchFamily="34" charset="-78"/>
                          <a:cs typeface="B Nazanin" panose="00000400000000000000" pitchFamily="2" charset="-78"/>
                        </a:rPr>
                        <a:t>4</a:t>
                      </a:r>
                      <a:endParaRPr lang="en-US" sz="1200" b="0" i="0" u="none" strike="noStrike" dirty="0">
                        <a:solidFill>
                          <a:srgbClr val="000000"/>
                        </a:solidFill>
                        <a:effectLst/>
                        <a:latin typeface="IRANSansFaNum" panose="020B0506030804020204" pitchFamily="34" charset="-78"/>
                        <a:cs typeface="B Nazanin" panose="00000400000000000000" pitchFamily="2" charset="-78"/>
                      </a:endParaRPr>
                    </a:p>
                  </a:txBody>
                  <a:tcPr marL="9525" marR="9525" marT="9525" marB="0" anchor="ctr">
                    <a:lnL>
                      <a:noFill/>
                    </a:lnL>
                    <a:lnR>
                      <a:noFill/>
                    </a:lnR>
                    <a:lnT>
                      <a:noFill/>
                    </a:lnT>
                    <a:lnB>
                      <a:noFill/>
                    </a:lnB>
                    <a:solidFill>
                      <a:srgbClr val="F2F2F2"/>
                    </a:solidFill>
                  </a:tcPr>
                </a:tc>
                <a:tc>
                  <a:txBody>
                    <a:bodyPr/>
                    <a:lstStyle/>
                    <a:p>
                      <a:pPr algn="ctr" rtl="1" fontAlgn="ctr"/>
                      <a:r>
                        <a:rPr lang="fa-IR" sz="1400" b="1" i="0" u="none" strike="noStrike" dirty="0">
                          <a:solidFill>
                            <a:srgbClr val="000000"/>
                          </a:solidFill>
                          <a:effectLst/>
                          <a:latin typeface="IPT Nazanin" panose="00000400000000000000" pitchFamily="2" charset="2"/>
                          <a:cs typeface="B Nazanin" panose="00000400000000000000" pitchFamily="2" charset="-78"/>
                        </a:rPr>
                        <a:t>فعالیتهای کمکی به نهادهای مالی واسط</a:t>
                      </a:r>
                    </a:p>
                  </a:txBody>
                  <a:tcPr marL="9525" marR="9525" marT="9525" marB="0" anchor="ctr">
                    <a:lnL>
                      <a:noFill/>
                    </a:lnL>
                    <a:lnR>
                      <a:noFill/>
                    </a:lnR>
                    <a:lnT>
                      <a:noFill/>
                    </a:lnT>
                    <a:lnB>
                      <a:noFill/>
                    </a:lnB>
                    <a:solidFill>
                      <a:srgbClr val="F2F2F2"/>
                    </a:solidFill>
                  </a:tcPr>
                </a:tc>
                <a:tc>
                  <a:txBody>
                    <a:bodyPr/>
                    <a:lstStyle/>
                    <a:p>
                      <a:pPr algn="ctr" rtl="1" fontAlgn="ctr"/>
                      <a:r>
                        <a:rPr lang="fa-IR" sz="1400" b="0" i="0" u="none" strike="noStrike" kern="1200" dirty="0">
                          <a:solidFill>
                            <a:srgbClr val="00B050"/>
                          </a:solidFill>
                          <a:effectLst/>
                          <a:latin typeface="IPT Nazanin" panose="00000400000000000000" pitchFamily="2" charset="2"/>
                          <a:ea typeface="+mn-ea"/>
                          <a:cs typeface="B Nazanin" panose="00000400000000000000" pitchFamily="2" charset="-78"/>
                        </a:rPr>
                        <a:t>9.3</a:t>
                      </a:r>
                      <a:endParaRPr lang="en-US" sz="1400" b="0" i="0" u="none" strike="noStrike" kern="1200" dirty="0">
                        <a:solidFill>
                          <a:srgbClr val="00B050"/>
                        </a:solidFill>
                        <a:effectLst/>
                        <a:latin typeface="IPT Nazanin" panose="00000400000000000000" pitchFamily="2" charset="2"/>
                        <a:ea typeface="+mn-ea"/>
                        <a:cs typeface="B Nazanin" panose="00000400000000000000" pitchFamily="2" charset="-78"/>
                      </a:endParaRPr>
                    </a:p>
                  </a:txBody>
                  <a:tcPr marL="9525" marR="9525" marT="9525" marB="0" anchor="ctr">
                    <a:lnL>
                      <a:noFill/>
                    </a:lnL>
                    <a:lnR>
                      <a:noFill/>
                    </a:lnR>
                    <a:lnT>
                      <a:noFill/>
                    </a:lnT>
                    <a:lnB>
                      <a:noFill/>
                    </a:lnB>
                    <a:solidFill>
                      <a:srgbClr val="F2F2F2"/>
                    </a:solidFill>
                  </a:tcPr>
                </a:tc>
                <a:extLst>
                  <a:ext uri="{0D108BD9-81ED-4DB2-BD59-A6C34878D82A}">
                    <a16:rowId xmlns:a16="http://schemas.microsoft.com/office/drawing/2014/main" val="2606142002"/>
                  </a:ext>
                </a:extLst>
              </a:tr>
              <a:tr h="256032">
                <a:tc vMerge="1">
                  <a:txBody>
                    <a:bodyPr/>
                    <a:lstStyle/>
                    <a:p>
                      <a:endParaRPr lang="en-US"/>
                    </a:p>
                  </a:txBody>
                  <a:tcPr/>
                </a:tc>
                <a:tc>
                  <a:txBody>
                    <a:bodyPr/>
                    <a:lstStyle/>
                    <a:p>
                      <a:pPr algn="ctr" rtl="1" fontAlgn="ctr"/>
                      <a:r>
                        <a:rPr lang="fa-IR" sz="1200" b="0" i="0" u="none" strike="noStrike" dirty="0">
                          <a:solidFill>
                            <a:srgbClr val="000000"/>
                          </a:solidFill>
                          <a:effectLst/>
                          <a:latin typeface="IRANSansFaNum" panose="020B0506030804020204" pitchFamily="34" charset="-78"/>
                          <a:cs typeface="B Nazanin" panose="00000400000000000000" pitchFamily="2" charset="-78"/>
                        </a:rPr>
                        <a:t>5</a:t>
                      </a:r>
                      <a:endParaRPr lang="en-US" sz="1200" b="0" i="0" u="none" strike="noStrike" dirty="0">
                        <a:solidFill>
                          <a:srgbClr val="000000"/>
                        </a:solidFill>
                        <a:effectLst/>
                        <a:latin typeface="IRANSansFaNum" panose="020B0506030804020204" pitchFamily="34" charset="-78"/>
                        <a:cs typeface="B Nazanin" panose="00000400000000000000" pitchFamily="2" charset="-78"/>
                      </a:endParaRPr>
                    </a:p>
                  </a:txBody>
                  <a:tcPr marL="9525" marR="9525" marT="9525" marB="0" anchor="ctr">
                    <a:lnL>
                      <a:noFill/>
                    </a:lnL>
                    <a:lnR>
                      <a:noFill/>
                    </a:lnR>
                    <a:lnT>
                      <a:noFill/>
                    </a:lnT>
                    <a:lnB>
                      <a:noFill/>
                    </a:lnB>
                  </a:tcPr>
                </a:tc>
                <a:tc>
                  <a:txBody>
                    <a:bodyPr/>
                    <a:lstStyle/>
                    <a:p>
                      <a:pPr algn="ctr" rtl="1" fontAlgn="ctr"/>
                      <a:r>
                        <a:rPr lang="fa-IR" sz="1400" b="1" i="0" u="none" strike="noStrike" dirty="0">
                          <a:solidFill>
                            <a:srgbClr val="000000"/>
                          </a:solidFill>
                          <a:effectLst/>
                          <a:latin typeface="IPT Nazanin" panose="00000400000000000000" pitchFamily="2" charset="2"/>
                          <a:cs typeface="B Nazanin" panose="00000400000000000000" pitchFamily="2" charset="-78"/>
                        </a:rPr>
                        <a:t>عرضه برق، گاز ، بخار</a:t>
                      </a:r>
                    </a:p>
                  </a:txBody>
                  <a:tcPr marL="9525" marR="9525" marT="9525" marB="0" anchor="ctr">
                    <a:lnL>
                      <a:noFill/>
                    </a:lnL>
                    <a:lnR>
                      <a:noFill/>
                    </a:lnR>
                    <a:lnT>
                      <a:noFill/>
                    </a:lnT>
                    <a:lnB>
                      <a:noFill/>
                    </a:lnB>
                  </a:tcPr>
                </a:tc>
                <a:tc>
                  <a:txBody>
                    <a:bodyPr/>
                    <a:lstStyle/>
                    <a:p>
                      <a:pPr algn="ctr" rtl="1" fontAlgn="ctr"/>
                      <a:r>
                        <a:rPr lang="fa-IR" sz="1400" b="0" i="0" u="none" strike="noStrike" kern="1200" dirty="0">
                          <a:solidFill>
                            <a:srgbClr val="00B050"/>
                          </a:solidFill>
                          <a:effectLst/>
                          <a:latin typeface="IPT Nazanin" panose="00000400000000000000" pitchFamily="2" charset="2"/>
                          <a:ea typeface="+mn-ea"/>
                          <a:cs typeface="B Nazanin" panose="00000400000000000000" pitchFamily="2" charset="-78"/>
                        </a:rPr>
                        <a:t>9</a:t>
                      </a:r>
                      <a:endParaRPr lang="en-US" sz="1400" b="0" i="0" u="none" strike="noStrike" kern="1200" dirty="0">
                        <a:solidFill>
                          <a:srgbClr val="00B050"/>
                        </a:solidFill>
                        <a:effectLst/>
                        <a:latin typeface="IPT Nazanin" panose="00000400000000000000" pitchFamily="2" charset="2"/>
                        <a:ea typeface="+mn-ea"/>
                        <a:cs typeface="B Nazanin" panose="00000400000000000000" pitchFamily="2" charset="-78"/>
                      </a:endParaRPr>
                    </a:p>
                  </a:txBody>
                  <a:tcPr marL="9525" marR="9525" marT="9525" marB="0" anchor="ctr">
                    <a:lnL>
                      <a:noFill/>
                    </a:lnL>
                    <a:lnR>
                      <a:noFill/>
                    </a:lnR>
                    <a:lnT>
                      <a:noFill/>
                    </a:lnT>
                    <a:lnB>
                      <a:noFill/>
                    </a:lnB>
                  </a:tcPr>
                </a:tc>
                <a:extLst>
                  <a:ext uri="{0D108BD9-81ED-4DB2-BD59-A6C34878D82A}">
                    <a16:rowId xmlns:a16="http://schemas.microsoft.com/office/drawing/2014/main" val="550720976"/>
                  </a:ext>
                </a:extLst>
              </a:tr>
            </a:tbl>
          </a:graphicData>
        </a:graphic>
      </p:graphicFrame>
      <p:graphicFrame>
        <p:nvGraphicFramePr>
          <p:cNvPr id="33" name="Table 32">
            <a:extLst>
              <a:ext uri="{FF2B5EF4-FFF2-40B4-BE49-F238E27FC236}">
                <a16:creationId xmlns:a16="http://schemas.microsoft.com/office/drawing/2014/main" id="{11134035-FF31-9638-244D-A6A596436EAC}"/>
              </a:ext>
            </a:extLst>
          </p:cNvPr>
          <p:cNvGraphicFramePr>
            <a:graphicFrameLocks noGrp="1"/>
          </p:cNvGraphicFramePr>
          <p:nvPr>
            <p:extLst>
              <p:ext uri="{D42A27DB-BD31-4B8C-83A1-F6EECF244321}">
                <p14:modId xmlns:p14="http://schemas.microsoft.com/office/powerpoint/2010/main" val="43677323"/>
              </p:ext>
            </p:extLst>
          </p:nvPr>
        </p:nvGraphicFramePr>
        <p:xfrm>
          <a:off x="6538718" y="3647327"/>
          <a:ext cx="4260248" cy="1685449"/>
        </p:xfrm>
        <a:graphic>
          <a:graphicData uri="http://schemas.openxmlformats.org/drawingml/2006/table">
            <a:tbl>
              <a:tblPr rtl="1"/>
              <a:tblGrid>
                <a:gridCol w="495859">
                  <a:extLst>
                    <a:ext uri="{9D8B030D-6E8A-4147-A177-3AD203B41FA5}">
                      <a16:colId xmlns:a16="http://schemas.microsoft.com/office/drawing/2014/main" val="2976810090"/>
                    </a:ext>
                  </a:extLst>
                </a:gridCol>
                <a:gridCol w="352283">
                  <a:extLst>
                    <a:ext uri="{9D8B030D-6E8A-4147-A177-3AD203B41FA5}">
                      <a16:colId xmlns:a16="http://schemas.microsoft.com/office/drawing/2014/main" val="2762243688"/>
                    </a:ext>
                  </a:extLst>
                </a:gridCol>
                <a:gridCol w="2269864">
                  <a:extLst>
                    <a:ext uri="{9D8B030D-6E8A-4147-A177-3AD203B41FA5}">
                      <a16:colId xmlns:a16="http://schemas.microsoft.com/office/drawing/2014/main" val="2183873609"/>
                    </a:ext>
                  </a:extLst>
                </a:gridCol>
                <a:gridCol w="1142242">
                  <a:extLst>
                    <a:ext uri="{9D8B030D-6E8A-4147-A177-3AD203B41FA5}">
                      <a16:colId xmlns:a16="http://schemas.microsoft.com/office/drawing/2014/main" val="3723939999"/>
                    </a:ext>
                  </a:extLst>
                </a:gridCol>
              </a:tblGrid>
              <a:tr h="405289">
                <a:tc rowSpan="6">
                  <a:txBody>
                    <a:bodyPr/>
                    <a:lstStyle/>
                    <a:p>
                      <a:pPr algn="ctr" rtl="1" fontAlgn="ctr"/>
                      <a:r>
                        <a:rPr lang="fa-IR" sz="1200" b="1" i="0" u="none" strike="noStrike" dirty="0">
                          <a:solidFill>
                            <a:srgbClr val="C00000"/>
                          </a:solidFill>
                          <a:effectLst/>
                          <a:latin typeface="IRANSansFaNum Black" panose="020B0506030804020204" pitchFamily="34" charset="-78"/>
                          <a:cs typeface="B Nazanin" panose="00000400000000000000" pitchFamily="2" charset="-78"/>
                        </a:rPr>
                        <a:t>کم بازده‌ترین صنایع</a:t>
                      </a:r>
                    </a:p>
                  </a:txBody>
                  <a:tcPr marL="9525" marR="9525" marT="9525" marB="0" vert="vert270" anchor="ctr">
                    <a:lnL>
                      <a:noFill/>
                    </a:lnL>
                    <a:lnR>
                      <a:noFill/>
                    </a:lnR>
                    <a:lnT>
                      <a:noFill/>
                    </a:lnT>
                    <a:lnB>
                      <a:noFill/>
                    </a:lnB>
                  </a:tcPr>
                </a:tc>
                <a:tc>
                  <a:txBody>
                    <a:bodyPr/>
                    <a:lstStyle/>
                    <a:p>
                      <a:pPr algn="ctr" rtl="1" fontAlgn="ctr"/>
                      <a:r>
                        <a:rPr lang="fa-IR" sz="1400" b="1" i="0" u="none" strike="noStrike" dirty="0">
                          <a:solidFill>
                            <a:srgbClr val="FFFFFF"/>
                          </a:solidFill>
                          <a:effectLst/>
                          <a:latin typeface="IRANSansFaNum" panose="020B0506030804020204" pitchFamily="34" charset="-78"/>
                          <a:cs typeface="B Nazanin" panose="00000400000000000000" pitchFamily="2" charset="-78"/>
                        </a:rPr>
                        <a:t>رتبه</a:t>
                      </a:r>
                      <a:endParaRPr lang="fa-IR" sz="1000" b="1" i="0" u="none" strike="noStrike" dirty="0">
                        <a:solidFill>
                          <a:srgbClr val="FFFFFF"/>
                        </a:solidFill>
                        <a:effectLst/>
                        <a:latin typeface="IRANSansFaNum" panose="020B0506030804020204" pitchFamily="34" charset="-78"/>
                        <a:cs typeface="B Nazanin" panose="00000400000000000000" pitchFamily="2" charset="-78"/>
                      </a:endParaRPr>
                    </a:p>
                  </a:txBody>
                  <a:tcPr marL="9525" marR="9525" marT="9525" marB="0" anchor="ctr">
                    <a:lnL>
                      <a:noFill/>
                    </a:lnL>
                    <a:lnR>
                      <a:noFill/>
                    </a:lnR>
                    <a:lnT w="19050" cap="flat" cmpd="sng" algn="ctr">
                      <a:solidFill>
                        <a:srgbClr val="404040"/>
                      </a:solidFill>
                      <a:prstDash val="solid"/>
                      <a:round/>
                      <a:headEnd type="none" w="med" len="med"/>
                      <a:tailEnd type="none" w="med" len="med"/>
                    </a:lnT>
                    <a:lnB w="19050" cap="flat" cmpd="sng" algn="ctr">
                      <a:solidFill>
                        <a:srgbClr val="404040"/>
                      </a:solidFill>
                      <a:prstDash val="solid"/>
                      <a:round/>
                      <a:headEnd type="none" w="med" len="med"/>
                      <a:tailEnd type="none" w="med" len="med"/>
                    </a:lnB>
                    <a:solidFill>
                      <a:srgbClr val="7F7F7F"/>
                    </a:solidFill>
                  </a:tcPr>
                </a:tc>
                <a:tc>
                  <a:txBody>
                    <a:bodyPr/>
                    <a:lstStyle/>
                    <a:p>
                      <a:pPr algn="ctr" rtl="1" fontAlgn="ctr"/>
                      <a:r>
                        <a:rPr lang="fa-IR" sz="1400" b="1" i="0" u="none" strike="noStrike" dirty="0">
                          <a:solidFill>
                            <a:srgbClr val="FFFFFF"/>
                          </a:solidFill>
                          <a:effectLst/>
                          <a:latin typeface="IPT Nazanin" panose="00000400000000000000" pitchFamily="2" charset="2"/>
                          <a:cs typeface="B Nazanin" panose="00000400000000000000" pitchFamily="2" charset="-78"/>
                        </a:rPr>
                        <a:t>صنعت</a:t>
                      </a:r>
                      <a:endParaRPr lang="fa-IR" sz="1000" b="1" i="0" u="none" strike="noStrike" dirty="0">
                        <a:solidFill>
                          <a:srgbClr val="FFFFFF"/>
                        </a:solidFill>
                        <a:effectLst/>
                        <a:latin typeface="IPT Nazanin" panose="00000400000000000000" pitchFamily="2" charset="2"/>
                        <a:cs typeface="B Nazanin" panose="00000400000000000000" pitchFamily="2" charset="-78"/>
                      </a:endParaRPr>
                    </a:p>
                  </a:txBody>
                  <a:tcPr marL="9525" marR="9525" marT="9525" marB="0" anchor="ctr">
                    <a:lnL>
                      <a:noFill/>
                    </a:lnL>
                    <a:lnR>
                      <a:noFill/>
                    </a:lnR>
                    <a:lnT w="19050" cap="flat" cmpd="sng" algn="ctr">
                      <a:solidFill>
                        <a:srgbClr val="404040"/>
                      </a:solidFill>
                      <a:prstDash val="solid"/>
                      <a:round/>
                      <a:headEnd type="none" w="med" len="med"/>
                      <a:tailEnd type="none" w="med" len="med"/>
                    </a:lnT>
                    <a:lnB w="19050" cap="flat" cmpd="sng" algn="ctr">
                      <a:solidFill>
                        <a:srgbClr val="404040"/>
                      </a:solidFill>
                      <a:prstDash val="solid"/>
                      <a:round/>
                      <a:headEnd type="none" w="med" len="med"/>
                      <a:tailEnd type="none" w="med" len="med"/>
                    </a:lnB>
                    <a:solidFill>
                      <a:srgbClr val="7F7F7F"/>
                    </a:solidFill>
                  </a:tcPr>
                </a:tc>
                <a:tc>
                  <a:txBody>
                    <a:bodyPr/>
                    <a:lstStyle/>
                    <a:p>
                      <a:pPr algn="ctr" rtl="1" fontAlgn="ctr"/>
                      <a:r>
                        <a:rPr lang="fa-IR" sz="1200" b="1" i="0" u="none" strike="noStrike" dirty="0">
                          <a:solidFill>
                            <a:srgbClr val="FFFFFF"/>
                          </a:solidFill>
                          <a:effectLst/>
                          <a:latin typeface="IRANSansFaNum" panose="020B0506030804020204" pitchFamily="34" charset="-78"/>
                          <a:cs typeface="B Nazanin" panose="00000400000000000000" pitchFamily="2" charset="-78"/>
                        </a:rPr>
                        <a:t>درصد بازدهی </a:t>
                      </a:r>
                      <a:br>
                        <a:rPr lang="fa-IR" sz="1200" b="1" i="0" u="none" strike="noStrike" dirty="0">
                          <a:solidFill>
                            <a:srgbClr val="FFFFFF"/>
                          </a:solidFill>
                          <a:effectLst/>
                          <a:latin typeface="IRANSansFaNum" panose="020B0506030804020204" pitchFamily="34" charset="-78"/>
                          <a:cs typeface="B Nazanin" panose="00000400000000000000" pitchFamily="2" charset="-78"/>
                        </a:rPr>
                      </a:br>
                      <a:r>
                        <a:rPr lang="fa-IR" sz="1200" b="1" i="0" u="none" strike="noStrike" dirty="0">
                          <a:solidFill>
                            <a:srgbClr val="FFFFFF"/>
                          </a:solidFill>
                          <a:effectLst/>
                          <a:latin typeface="IRANSansFaNum" panose="020B0506030804020204" pitchFamily="34" charset="-78"/>
                          <a:cs typeface="B Nazanin" panose="00000400000000000000" pitchFamily="2" charset="-78"/>
                        </a:rPr>
                        <a:t>با احتساب آورده</a:t>
                      </a:r>
                    </a:p>
                  </a:txBody>
                  <a:tcPr marL="9525" marR="9525" marT="9525" marB="0" anchor="ctr">
                    <a:lnL>
                      <a:noFill/>
                    </a:lnL>
                    <a:lnR>
                      <a:noFill/>
                    </a:lnR>
                    <a:lnT w="19050" cap="flat" cmpd="sng" algn="ctr">
                      <a:solidFill>
                        <a:srgbClr val="404040"/>
                      </a:solidFill>
                      <a:prstDash val="solid"/>
                      <a:round/>
                      <a:headEnd type="none" w="med" len="med"/>
                      <a:tailEnd type="none" w="med" len="med"/>
                    </a:lnT>
                    <a:lnB w="19050" cap="flat" cmpd="sng" algn="ctr">
                      <a:solidFill>
                        <a:srgbClr val="404040"/>
                      </a:solidFill>
                      <a:prstDash val="solid"/>
                      <a:round/>
                      <a:headEnd type="none" w="med" len="med"/>
                      <a:tailEnd type="none" w="med" len="med"/>
                    </a:lnB>
                    <a:solidFill>
                      <a:srgbClr val="7F7F7F"/>
                    </a:solidFill>
                  </a:tcPr>
                </a:tc>
                <a:extLst>
                  <a:ext uri="{0D108BD9-81ED-4DB2-BD59-A6C34878D82A}">
                    <a16:rowId xmlns:a16="http://schemas.microsoft.com/office/drawing/2014/main" val="2346905895"/>
                  </a:ext>
                </a:extLst>
              </a:tr>
              <a:tr h="256032">
                <a:tc vMerge="1">
                  <a:txBody>
                    <a:bodyPr/>
                    <a:lstStyle/>
                    <a:p>
                      <a:endParaRPr lang="en-US"/>
                    </a:p>
                  </a:txBody>
                  <a:tcPr/>
                </a:tc>
                <a:tc>
                  <a:txBody>
                    <a:bodyPr/>
                    <a:lstStyle/>
                    <a:p>
                      <a:pPr algn="ctr" rtl="1" fontAlgn="ctr"/>
                      <a:r>
                        <a:rPr lang="en-US" sz="1100" b="0" i="0" u="none" strike="noStrike" dirty="0">
                          <a:solidFill>
                            <a:srgbClr val="000000"/>
                          </a:solidFill>
                          <a:effectLst/>
                          <a:latin typeface="IPT Nazanin" panose="00000400000000000000" pitchFamily="2" charset="2"/>
                          <a:cs typeface="B Nazanin" panose="00000400000000000000" pitchFamily="2" charset="-78"/>
                        </a:rPr>
                        <a:t>1</a:t>
                      </a:r>
                    </a:p>
                  </a:txBody>
                  <a:tcPr marL="9525" marR="9525" marT="9525" marB="0" anchor="ctr">
                    <a:lnL>
                      <a:noFill/>
                    </a:lnL>
                    <a:lnR>
                      <a:noFill/>
                    </a:lnR>
                    <a:lnT w="19050" cap="flat" cmpd="sng" algn="ctr">
                      <a:solidFill>
                        <a:srgbClr val="404040"/>
                      </a:solidFill>
                      <a:prstDash val="solid"/>
                      <a:round/>
                      <a:headEnd type="none" w="med" len="med"/>
                      <a:tailEnd type="none" w="med" len="med"/>
                    </a:lnT>
                    <a:lnB>
                      <a:noFill/>
                    </a:lnB>
                  </a:tcPr>
                </a:tc>
                <a:tc>
                  <a:txBody>
                    <a:bodyPr/>
                    <a:lstStyle/>
                    <a:p>
                      <a:pPr algn="ctr" rtl="1" fontAlgn="ctr"/>
                      <a:r>
                        <a:rPr lang="fa-IR" sz="1400" b="1" i="0" u="none" strike="noStrike" dirty="0">
                          <a:solidFill>
                            <a:srgbClr val="000000"/>
                          </a:solidFill>
                          <a:effectLst/>
                          <a:latin typeface="IPT Nazanin" panose="00000400000000000000" pitchFamily="2" charset="2"/>
                          <a:cs typeface="B Nazanin" panose="00000400000000000000" pitchFamily="2" charset="-78"/>
                        </a:rPr>
                        <a:t>استخراج نفت گاز جز اکتشاف</a:t>
                      </a:r>
                    </a:p>
                  </a:txBody>
                  <a:tcPr marL="9525" marR="9525" marT="9525" marB="0" anchor="ctr">
                    <a:lnL>
                      <a:noFill/>
                    </a:lnL>
                    <a:lnR>
                      <a:noFill/>
                    </a:lnR>
                    <a:lnT w="19050" cap="flat" cmpd="sng" algn="ctr">
                      <a:solidFill>
                        <a:srgbClr val="404040"/>
                      </a:solidFill>
                      <a:prstDash val="solid"/>
                      <a:round/>
                      <a:headEnd type="none" w="med" len="med"/>
                      <a:tailEnd type="none" w="med" len="med"/>
                    </a:lnT>
                    <a:lnB>
                      <a:noFill/>
                    </a:lnB>
                  </a:tcPr>
                </a:tc>
                <a:tc>
                  <a:txBody>
                    <a:bodyPr/>
                    <a:lstStyle/>
                    <a:p>
                      <a:pPr algn="ctr" rtl="0" fontAlgn="ctr"/>
                      <a:r>
                        <a:rPr lang="fa-IR" sz="1400" b="0" i="0" u="none" strike="noStrike" kern="1200" dirty="0">
                          <a:solidFill>
                            <a:srgbClr val="00B050"/>
                          </a:solidFill>
                          <a:effectLst/>
                          <a:latin typeface="IPT Nazanin" panose="00000400000000000000" pitchFamily="2" charset="2"/>
                          <a:ea typeface="+mn-ea"/>
                          <a:cs typeface="B Nazanin" panose="00000400000000000000" pitchFamily="2" charset="-78"/>
                        </a:rPr>
                        <a:t>0.6</a:t>
                      </a:r>
                      <a:endParaRPr lang="en-US" sz="1400" b="0" i="0" u="none" strike="noStrike" kern="1200" dirty="0">
                        <a:solidFill>
                          <a:srgbClr val="00B050"/>
                        </a:solidFill>
                        <a:effectLst/>
                        <a:latin typeface="IPT Nazanin" panose="00000400000000000000" pitchFamily="2" charset="2"/>
                        <a:ea typeface="+mn-ea"/>
                        <a:cs typeface="B Nazanin" panose="00000400000000000000" pitchFamily="2" charset="-78"/>
                      </a:endParaRPr>
                    </a:p>
                  </a:txBody>
                  <a:tcPr marL="9525" marR="9525" marT="9525" marB="0" anchor="ctr">
                    <a:lnL>
                      <a:noFill/>
                    </a:lnL>
                    <a:lnR>
                      <a:noFill/>
                    </a:lnR>
                    <a:lnT w="19050" cap="flat" cmpd="sng" algn="ctr">
                      <a:solidFill>
                        <a:srgbClr val="404040"/>
                      </a:solidFill>
                      <a:prstDash val="solid"/>
                      <a:round/>
                      <a:headEnd type="none" w="med" len="med"/>
                      <a:tailEnd type="none" w="med" len="med"/>
                    </a:lnT>
                    <a:lnB>
                      <a:noFill/>
                    </a:lnB>
                  </a:tcPr>
                </a:tc>
                <a:extLst>
                  <a:ext uri="{0D108BD9-81ED-4DB2-BD59-A6C34878D82A}">
                    <a16:rowId xmlns:a16="http://schemas.microsoft.com/office/drawing/2014/main" val="3952785953"/>
                  </a:ext>
                </a:extLst>
              </a:tr>
              <a:tr h="256032">
                <a:tc vMerge="1">
                  <a:txBody>
                    <a:bodyPr/>
                    <a:lstStyle/>
                    <a:p>
                      <a:endParaRPr lang="en-US"/>
                    </a:p>
                  </a:txBody>
                  <a:tcPr/>
                </a:tc>
                <a:tc>
                  <a:txBody>
                    <a:bodyPr/>
                    <a:lstStyle/>
                    <a:p>
                      <a:pPr algn="ctr" rtl="1" fontAlgn="ctr"/>
                      <a:r>
                        <a:rPr lang="en-US" sz="1100" b="0" i="0" u="none" strike="noStrike" dirty="0">
                          <a:solidFill>
                            <a:srgbClr val="000000"/>
                          </a:solidFill>
                          <a:effectLst/>
                          <a:latin typeface="IPT Nazanin" panose="00000400000000000000" pitchFamily="2" charset="2"/>
                          <a:cs typeface="B Nazanin" panose="00000400000000000000" pitchFamily="2" charset="-78"/>
                        </a:rPr>
                        <a:t>2</a:t>
                      </a:r>
                    </a:p>
                  </a:txBody>
                  <a:tcPr marL="9525" marR="9525" marT="9525" marB="0" anchor="ctr">
                    <a:lnL>
                      <a:noFill/>
                    </a:lnL>
                    <a:lnR>
                      <a:noFill/>
                    </a:lnR>
                    <a:lnT>
                      <a:noFill/>
                    </a:lnT>
                    <a:lnB>
                      <a:noFill/>
                    </a:lnB>
                    <a:solidFill>
                      <a:srgbClr val="F2F2F2"/>
                    </a:solidFill>
                  </a:tcPr>
                </a:tc>
                <a:tc>
                  <a:txBody>
                    <a:bodyPr/>
                    <a:lstStyle/>
                    <a:p>
                      <a:pPr algn="ctr" rtl="1" fontAlgn="ctr"/>
                      <a:r>
                        <a:rPr lang="fa-IR" sz="1400" b="1" i="0" u="none" strike="noStrike" dirty="0">
                          <a:solidFill>
                            <a:srgbClr val="000000"/>
                          </a:solidFill>
                          <a:effectLst/>
                          <a:latin typeface="IPT Nazanin" panose="00000400000000000000" pitchFamily="2" charset="2"/>
                          <a:cs typeface="B Nazanin" panose="00000400000000000000" pitchFamily="2" charset="-78"/>
                        </a:rPr>
                        <a:t>فعالیتهای فرهنگی و ورزشی</a:t>
                      </a:r>
                    </a:p>
                  </a:txBody>
                  <a:tcPr marL="9525" marR="9525" marT="9525" marB="0" anchor="ctr">
                    <a:lnL>
                      <a:noFill/>
                    </a:lnL>
                    <a:lnR>
                      <a:noFill/>
                    </a:lnR>
                    <a:lnT>
                      <a:noFill/>
                    </a:lnT>
                    <a:lnB>
                      <a:noFill/>
                    </a:lnB>
                    <a:solidFill>
                      <a:srgbClr val="F2F2F2"/>
                    </a:solidFill>
                  </a:tcPr>
                </a:tc>
                <a:tc>
                  <a:txBody>
                    <a:bodyPr/>
                    <a:lstStyle/>
                    <a:p>
                      <a:pPr algn="ctr" rtl="0" fontAlgn="ctr"/>
                      <a:r>
                        <a:rPr lang="fa-IR" sz="1400" b="0" i="0" u="none" strike="noStrike" kern="1200" dirty="0">
                          <a:solidFill>
                            <a:srgbClr val="00B050"/>
                          </a:solidFill>
                          <a:effectLst/>
                          <a:latin typeface="IPT Nazanin" panose="00000400000000000000" pitchFamily="2" charset="2"/>
                          <a:ea typeface="+mn-ea"/>
                          <a:cs typeface="B Nazanin" panose="00000400000000000000" pitchFamily="2" charset="-78"/>
                        </a:rPr>
                        <a:t>0.9</a:t>
                      </a:r>
                      <a:endParaRPr lang="en-US" sz="1400" b="0" i="0" u="none" strike="noStrike" kern="1200" dirty="0">
                        <a:solidFill>
                          <a:srgbClr val="00B050"/>
                        </a:solidFill>
                        <a:effectLst/>
                        <a:latin typeface="IPT Nazanin" panose="00000400000000000000" pitchFamily="2" charset="2"/>
                        <a:ea typeface="+mn-ea"/>
                        <a:cs typeface="B Nazanin" panose="00000400000000000000" pitchFamily="2" charset="-78"/>
                      </a:endParaRPr>
                    </a:p>
                  </a:txBody>
                  <a:tcPr marL="9525" marR="9525" marT="9525" marB="0" anchor="ctr">
                    <a:lnL>
                      <a:noFill/>
                    </a:lnL>
                    <a:lnR>
                      <a:noFill/>
                    </a:lnR>
                    <a:lnT>
                      <a:noFill/>
                    </a:lnT>
                    <a:lnB>
                      <a:noFill/>
                    </a:lnB>
                    <a:solidFill>
                      <a:srgbClr val="F2F2F2"/>
                    </a:solidFill>
                  </a:tcPr>
                </a:tc>
                <a:extLst>
                  <a:ext uri="{0D108BD9-81ED-4DB2-BD59-A6C34878D82A}">
                    <a16:rowId xmlns:a16="http://schemas.microsoft.com/office/drawing/2014/main" val="1834702358"/>
                  </a:ext>
                </a:extLst>
              </a:tr>
              <a:tr h="256032">
                <a:tc vMerge="1">
                  <a:txBody>
                    <a:bodyPr/>
                    <a:lstStyle/>
                    <a:p>
                      <a:endParaRPr lang="en-US"/>
                    </a:p>
                  </a:txBody>
                  <a:tcPr/>
                </a:tc>
                <a:tc>
                  <a:txBody>
                    <a:bodyPr/>
                    <a:lstStyle/>
                    <a:p>
                      <a:pPr algn="ctr" rtl="1" fontAlgn="ctr"/>
                      <a:r>
                        <a:rPr lang="en-US" sz="1100" b="0" i="0" u="none" strike="noStrike" dirty="0">
                          <a:solidFill>
                            <a:srgbClr val="000000"/>
                          </a:solidFill>
                          <a:effectLst/>
                          <a:latin typeface="IPT Nazanin" panose="00000400000000000000" pitchFamily="2" charset="2"/>
                          <a:cs typeface="B Nazanin" panose="00000400000000000000" pitchFamily="2" charset="-78"/>
                        </a:rPr>
                        <a:t>3</a:t>
                      </a:r>
                    </a:p>
                  </a:txBody>
                  <a:tcPr marL="9525" marR="9525" marT="9525" marB="0" anchor="ctr">
                    <a:lnL>
                      <a:noFill/>
                    </a:lnL>
                    <a:lnR>
                      <a:noFill/>
                    </a:lnR>
                    <a:lnT>
                      <a:noFill/>
                    </a:lnT>
                    <a:lnB>
                      <a:noFill/>
                    </a:lnB>
                  </a:tcPr>
                </a:tc>
                <a:tc>
                  <a:txBody>
                    <a:bodyPr/>
                    <a:lstStyle/>
                    <a:p>
                      <a:pPr algn="ctr" rtl="1" fontAlgn="ctr"/>
                      <a:r>
                        <a:rPr lang="fa-IR" sz="1400" b="1" i="0" u="none" strike="noStrike" dirty="0">
                          <a:solidFill>
                            <a:srgbClr val="000000"/>
                          </a:solidFill>
                          <a:effectLst/>
                          <a:latin typeface="IPT Nazanin" panose="00000400000000000000" pitchFamily="2" charset="2"/>
                          <a:cs typeface="B Nazanin" panose="00000400000000000000" pitchFamily="2" charset="-78"/>
                        </a:rPr>
                        <a:t>سایر حمل و نقل</a:t>
                      </a:r>
                    </a:p>
                  </a:txBody>
                  <a:tcPr marL="9525" marR="9525" marT="9525" marB="0" anchor="ctr">
                    <a:lnL>
                      <a:noFill/>
                    </a:lnL>
                    <a:lnR>
                      <a:noFill/>
                    </a:lnR>
                    <a:lnT>
                      <a:noFill/>
                    </a:lnT>
                    <a:lnB>
                      <a:noFill/>
                    </a:lnB>
                  </a:tcPr>
                </a:tc>
                <a:tc>
                  <a:txBody>
                    <a:bodyPr/>
                    <a:lstStyle/>
                    <a:p>
                      <a:pPr algn="ctr" rtl="0" fontAlgn="ctr"/>
                      <a:r>
                        <a:rPr lang="fa-IR" sz="1400" b="0" i="0" u="none" strike="noStrike" kern="1200" dirty="0">
                          <a:solidFill>
                            <a:srgbClr val="00B050"/>
                          </a:solidFill>
                          <a:effectLst/>
                          <a:latin typeface="IPT Nazanin" panose="00000400000000000000" pitchFamily="2" charset="2"/>
                          <a:ea typeface="+mn-ea"/>
                          <a:cs typeface="B Nazanin" panose="00000400000000000000" pitchFamily="2" charset="-78"/>
                        </a:rPr>
                        <a:t>1</a:t>
                      </a:r>
                      <a:endParaRPr lang="en-US" sz="1400" b="0" i="0" u="none" strike="noStrike" kern="1200" dirty="0">
                        <a:solidFill>
                          <a:srgbClr val="00B050"/>
                        </a:solidFill>
                        <a:effectLst/>
                        <a:latin typeface="IPT Nazanin" panose="00000400000000000000" pitchFamily="2" charset="2"/>
                        <a:ea typeface="+mn-ea"/>
                        <a:cs typeface="B Nazanin" panose="00000400000000000000" pitchFamily="2" charset="-78"/>
                      </a:endParaRPr>
                    </a:p>
                  </a:txBody>
                  <a:tcPr marL="9525" marR="9525" marT="9525" marB="0" anchor="ctr">
                    <a:lnL>
                      <a:noFill/>
                    </a:lnL>
                    <a:lnR>
                      <a:noFill/>
                    </a:lnR>
                    <a:lnT>
                      <a:noFill/>
                    </a:lnT>
                    <a:lnB>
                      <a:noFill/>
                    </a:lnB>
                  </a:tcPr>
                </a:tc>
                <a:extLst>
                  <a:ext uri="{0D108BD9-81ED-4DB2-BD59-A6C34878D82A}">
                    <a16:rowId xmlns:a16="http://schemas.microsoft.com/office/drawing/2014/main" val="3104851927"/>
                  </a:ext>
                </a:extLst>
              </a:tr>
              <a:tr h="256032">
                <a:tc vMerge="1">
                  <a:txBody>
                    <a:bodyPr/>
                    <a:lstStyle/>
                    <a:p>
                      <a:endParaRPr lang="en-US"/>
                    </a:p>
                  </a:txBody>
                  <a:tcPr/>
                </a:tc>
                <a:tc>
                  <a:txBody>
                    <a:bodyPr/>
                    <a:lstStyle/>
                    <a:p>
                      <a:pPr algn="ctr" rtl="1" fontAlgn="ctr"/>
                      <a:r>
                        <a:rPr lang="en-US" sz="1100" b="0" i="0" u="none" strike="noStrike" dirty="0">
                          <a:solidFill>
                            <a:srgbClr val="000000"/>
                          </a:solidFill>
                          <a:effectLst/>
                          <a:latin typeface="IPT Nazanin" panose="00000400000000000000" pitchFamily="2" charset="2"/>
                          <a:cs typeface="B Nazanin" panose="00000400000000000000" pitchFamily="2" charset="-78"/>
                        </a:rPr>
                        <a:t>4</a:t>
                      </a:r>
                    </a:p>
                  </a:txBody>
                  <a:tcPr marL="9525" marR="9525" marT="9525" marB="0" anchor="ctr">
                    <a:lnL>
                      <a:noFill/>
                    </a:lnL>
                    <a:lnR>
                      <a:noFill/>
                    </a:lnR>
                    <a:lnT>
                      <a:noFill/>
                    </a:lnT>
                    <a:lnB>
                      <a:noFill/>
                    </a:lnB>
                    <a:solidFill>
                      <a:srgbClr val="F2F2F2"/>
                    </a:solidFill>
                  </a:tcPr>
                </a:tc>
                <a:tc>
                  <a:txBody>
                    <a:bodyPr/>
                    <a:lstStyle/>
                    <a:p>
                      <a:pPr algn="ctr" rtl="1" fontAlgn="ctr"/>
                      <a:r>
                        <a:rPr lang="fa-IR" sz="1400" b="1" i="0" u="none" strike="noStrike" dirty="0">
                          <a:solidFill>
                            <a:srgbClr val="000000"/>
                          </a:solidFill>
                          <a:effectLst/>
                          <a:latin typeface="IPT Nazanin" panose="00000400000000000000" pitchFamily="2" charset="2"/>
                          <a:cs typeface="B Nazanin" panose="00000400000000000000" pitchFamily="2" charset="-78"/>
                        </a:rPr>
                        <a:t>محصولات چوبی</a:t>
                      </a:r>
                    </a:p>
                  </a:txBody>
                  <a:tcPr marL="9525" marR="9525" marT="9525" marB="0" anchor="ctr">
                    <a:lnL>
                      <a:noFill/>
                    </a:lnL>
                    <a:lnR>
                      <a:noFill/>
                    </a:lnR>
                    <a:lnT>
                      <a:noFill/>
                    </a:lnT>
                    <a:lnB>
                      <a:noFill/>
                    </a:lnB>
                    <a:solidFill>
                      <a:srgbClr val="F2F2F2"/>
                    </a:solidFill>
                  </a:tcPr>
                </a:tc>
                <a:tc>
                  <a:txBody>
                    <a:bodyPr/>
                    <a:lstStyle/>
                    <a:p>
                      <a:pPr algn="ctr" rtl="0" fontAlgn="ctr"/>
                      <a:r>
                        <a:rPr lang="fa-IR" sz="1400" b="0" i="0" u="none" strike="noStrike" kern="1200" dirty="0">
                          <a:solidFill>
                            <a:srgbClr val="00B050"/>
                          </a:solidFill>
                          <a:effectLst/>
                          <a:latin typeface="IPT Nazanin" panose="00000400000000000000" pitchFamily="2" charset="2"/>
                          <a:ea typeface="+mn-ea"/>
                          <a:cs typeface="B Nazanin" panose="00000400000000000000" pitchFamily="2" charset="-78"/>
                        </a:rPr>
                        <a:t>2</a:t>
                      </a:r>
                      <a:endParaRPr lang="en-US" sz="1400" b="0" i="0" u="none" strike="noStrike" kern="1200" dirty="0">
                        <a:solidFill>
                          <a:srgbClr val="00B050"/>
                        </a:solidFill>
                        <a:effectLst/>
                        <a:latin typeface="IPT Nazanin" panose="00000400000000000000" pitchFamily="2" charset="2"/>
                        <a:ea typeface="+mn-ea"/>
                        <a:cs typeface="B Nazanin" panose="00000400000000000000" pitchFamily="2" charset="-78"/>
                      </a:endParaRPr>
                    </a:p>
                  </a:txBody>
                  <a:tcPr marL="9525" marR="9525" marT="9525" marB="0" anchor="ctr">
                    <a:lnL>
                      <a:noFill/>
                    </a:lnL>
                    <a:lnR>
                      <a:noFill/>
                    </a:lnR>
                    <a:lnT>
                      <a:noFill/>
                    </a:lnT>
                    <a:lnB>
                      <a:noFill/>
                    </a:lnB>
                    <a:solidFill>
                      <a:srgbClr val="F2F2F2"/>
                    </a:solidFill>
                  </a:tcPr>
                </a:tc>
                <a:extLst>
                  <a:ext uri="{0D108BD9-81ED-4DB2-BD59-A6C34878D82A}">
                    <a16:rowId xmlns:a16="http://schemas.microsoft.com/office/drawing/2014/main" val="1689644699"/>
                  </a:ext>
                </a:extLst>
              </a:tr>
              <a:tr h="256032">
                <a:tc vMerge="1">
                  <a:txBody>
                    <a:bodyPr/>
                    <a:lstStyle/>
                    <a:p>
                      <a:endParaRPr lang="en-US"/>
                    </a:p>
                  </a:txBody>
                  <a:tcPr/>
                </a:tc>
                <a:tc>
                  <a:txBody>
                    <a:bodyPr/>
                    <a:lstStyle/>
                    <a:p>
                      <a:pPr algn="ctr" rtl="1" fontAlgn="ctr"/>
                      <a:r>
                        <a:rPr lang="en-US" sz="1100" b="0" i="0" u="none" strike="noStrike" dirty="0">
                          <a:solidFill>
                            <a:srgbClr val="000000"/>
                          </a:solidFill>
                          <a:effectLst/>
                          <a:latin typeface="IPT Nazanin" panose="00000400000000000000" pitchFamily="2" charset="2"/>
                          <a:cs typeface="B Nazanin" panose="00000400000000000000" pitchFamily="2" charset="-78"/>
                        </a:rPr>
                        <a:t>5</a:t>
                      </a:r>
                    </a:p>
                  </a:txBody>
                  <a:tcPr marL="9525" marR="9525" marT="9525" marB="0" anchor="ctr">
                    <a:lnL>
                      <a:noFill/>
                    </a:lnL>
                    <a:lnR>
                      <a:noFill/>
                    </a:lnR>
                    <a:lnT>
                      <a:noFill/>
                    </a:lnT>
                    <a:lnB>
                      <a:noFill/>
                    </a:lnB>
                  </a:tcPr>
                </a:tc>
                <a:tc>
                  <a:txBody>
                    <a:bodyPr/>
                    <a:lstStyle/>
                    <a:p>
                      <a:pPr algn="ctr" rtl="1" fontAlgn="ctr"/>
                      <a:r>
                        <a:rPr lang="fa-IR" sz="1400" b="1" i="0" u="none" strike="noStrike" dirty="0">
                          <a:solidFill>
                            <a:srgbClr val="000000"/>
                          </a:solidFill>
                          <a:effectLst/>
                          <a:latin typeface="IPT Nazanin" panose="00000400000000000000" pitchFamily="2" charset="2"/>
                          <a:cs typeface="B Nazanin" panose="00000400000000000000" pitchFamily="2" charset="-78"/>
                        </a:rPr>
                        <a:t>سرمایه گذاریها</a:t>
                      </a:r>
                    </a:p>
                  </a:txBody>
                  <a:tcPr marL="9525" marR="9525" marT="9525" marB="0" anchor="ctr">
                    <a:lnL>
                      <a:noFill/>
                    </a:lnL>
                    <a:lnR>
                      <a:noFill/>
                    </a:lnR>
                    <a:lnT>
                      <a:noFill/>
                    </a:lnT>
                    <a:lnB>
                      <a:noFill/>
                    </a:lnB>
                  </a:tcPr>
                </a:tc>
                <a:tc>
                  <a:txBody>
                    <a:bodyPr/>
                    <a:lstStyle/>
                    <a:p>
                      <a:pPr algn="ctr" rtl="0" fontAlgn="ctr"/>
                      <a:r>
                        <a:rPr lang="fa-IR" sz="1400" b="0" i="0" u="none" strike="noStrike" kern="1200" dirty="0">
                          <a:solidFill>
                            <a:srgbClr val="00B050"/>
                          </a:solidFill>
                          <a:effectLst/>
                          <a:latin typeface="IPT Nazanin" panose="00000400000000000000" pitchFamily="2" charset="2"/>
                          <a:ea typeface="+mn-ea"/>
                          <a:cs typeface="B Nazanin" panose="00000400000000000000" pitchFamily="2" charset="-78"/>
                        </a:rPr>
                        <a:t>2.1</a:t>
                      </a:r>
                      <a:endParaRPr lang="en-US" sz="1400" b="0" i="0" u="none" strike="noStrike" kern="1200" dirty="0">
                        <a:solidFill>
                          <a:srgbClr val="00B050"/>
                        </a:solidFill>
                        <a:effectLst/>
                        <a:latin typeface="IPT Nazanin" panose="00000400000000000000" pitchFamily="2" charset="2"/>
                        <a:ea typeface="+mn-ea"/>
                        <a:cs typeface="B Nazanin" panose="00000400000000000000" pitchFamily="2" charset="-78"/>
                      </a:endParaRPr>
                    </a:p>
                  </a:txBody>
                  <a:tcPr marL="9525" marR="9525" marT="9525" marB="0" anchor="ctr">
                    <a:lnL>
                      <a:noFill/>
                    </a:lnL>
                    <a:lnR>
                      <a:noFill/>
                    </a:lnR>
                    <a:lnT>
                      <a:noFill/>
                    </a:lnT>
                    <a:lnB>
                      <a:noFill/>
                    </a:lnB>
                  </a:tcPr>
                </a:tc>
                <a:extLst>
                  <a:ext uri="{0D108BD9-81ED-4DB2-BD59-A6C34878D82A}">
                    <a16:rowId xmlns:a16="http://schemas.microsoft.com/office/drawing/2014/main" val="90322446"/>
                  </a:ext>
                </a:extLst>
              </a:tr>
            </a:tbl>
          </a:graphicData>
        </a:graphic>
      </p:graphicFrame>
      <p:graphicFrame>
        <p:nvGraphicFramePr>
          <p:cNvPr id="34" name="Table 33">
            <a:extLst>
              <a:ext uri="{FF2B5EF4-FFF2-40B4-BE49-F238E27FC236}">
                <a16:creationId xmlns:a16="http://schemas.microsoft.com/office/drawing/2014/main" id="{A8AEC1C7-1A3B-9F83-3C5E-4EAF01EA73B8}"/>
              </a:ext>
            </a:extLst>
          </p:cNvPr>
          <p:cNvGraphicFramePr>
            <a:graphicFrameLocks noGrp="1"/>
          </p:cNvGraphicFramePr>
          <p:nvPr>
            <p:extLst>
              <p:ext uri="{D42A27DB-BD31-4B8C-83A1-F6EECF244321}">
                <p14:modId xmlns:p14="http://schemas.microsoft.com/office/powerpoint/2010/main" val="1388445346"/>
              </p:ext>
            </p:extLst>
          </p:nvPr>
        </p:nvGraphicFramePr>
        <p:xfrm>
          <a:off x="1835753" y="1565724"/>
          <a:ext cx="4260247" cy="1691640"/>
        </p:xfrm>
        <a:graphic>
          <a:graphicData uri="http://schemas.openxmlformats.org/drawingml/2006/table">
            <a:tbl>
              <a:tblPr rtl="1"/>
              <a:tblGrid>
                <a:gridCol w="472412">
                  <a:extLst>
                    <a:ext uri="{9D8B030D-6E8A-4147-A177-3AD203B41FA5}">
                      <a16:colId xmlns:a16="http://schemas.microsoft.com/office/drawing/2014/main" val="1848149492"/>
                    </a:ext>
                  </a:extLst>
                </a:gridCol>
                <a:gridCol w="363099">
                  <a:extLst>
                    <a:ext uri="{9D8B030D-6E8A-4147-A177-3AD203B41FA5}">
                      <a16:colId xmlns:a16="http://schemas.microsoft.com/office/drawing/2014/main" val="3073389985"/>
                    </a:ext>
                  </a:extLst>
                </a:gridCol>
                <a:gridCol w="1828800">
                  <a:extLst>
                    <a:ext uri="{9D8B030D-6E8A-4147-A177-3AD203B41FA5}">
                      <a16:colId xmlns:a16="http://schemas.microsoft.com/office/drawing/2014/main" val="3974037750"/>
                    </a:ext>
                  </a:extLst>
                </a:gridCol>
                <a:gridCol w="731520">
                  <a:extLst>
                    <a:ext uri="{9D8B030D-6E8A-4147-A177-3AD203B41FA5}">
                      <a16:colId xmlns:a16="http://schemas.microsoft.com/office/drawing/2014/main" val="3644551343"/>
                    </a:ext>
                  </a:extLst>
                </a:gridCol>
                <a:gridCol w="864416">
                  <a:extLst>
                    <a:ext uri="{9D8B030D-6E8A-4147-A177-3AD203B41FA5}">
                      <a16:colId xmlns:a16="http://schemas.microsoft.com/office/drawing/2014/main" val="3574541267"/>
                    </a:ext>
                  </a:extLst>
                </a:gridCol>
              </a:tblGrid>
              <a:tr h="411480">
                <a:tc rowSpan="6">
                  <a:txBody>
                    <a:bodyPr/>
                    <a:lstStyle/>
                    <a:p>
                      <a:pPr algn="ctr" rtl="1" fontAlgn="ctr"/>
                      <a:r>
                        <a:rPr lang="fa-IR" sz="1200" b="1" i="0" u="none" strike="noStrike" dirty="0">
                          <a:solidFill>
                            <a:srgbClr val="00B050"/>
                          </a:solidFill>
                          <a:effectLst/>
                          <a:latin typeface="IRANSansFaNum Black" panose="020B0506030804020204" pitchFamily="34" charset="-78"/>
                          <a:cs typeface="B Nazanin" panose="00000400000000000000" pitchFamily="2" charset="-78"/>
                        </a:rPr>
                        <a:t>پر بازده‌ترین نمادها</a:t>
                      </a:r>
                    </a:p>
                  </a:txBody>
                  <a:tcPr marL="9525" marR="9525" marT="9525" marB="0" vert="vert270" anchor="ctr">
                    <a:lnL>
                      <a:noFill/>
                    </a:lnL>
                    <a:lnR>
                      <a:noFill/>
                    </a:lnR>
                    <a:lnT>
                      <a:noFill/>
                    </a:lnT>
                    <a:lnB>
                      <a:noFill/>
                    </a:lnB>
                  </a:tcPr>
                </a:tc>
                <a:tc>
                  <a:txBody>
                    <a:bodyPr/>
                    <a:lstStyle/>
                    <a:p>
                      <a:pPr algn="ctr" rtl="1" fontAlgn="ctr"/>
                      <a:r>
                        <a:rPr lang="fa-IR" sz="1400" b="1" i="0" u="none" strike="noStrike" dirty="0">
                          <a:solidFill>
                            <a:srgbClr val="FFFFFF"/>
                          </a:solidFill>
                          <a:effectLst/>
                          <a:latin typeface="IRANSansFaNum" panose="020B0506030804020204" pitchFamily="34" charset="-78"/>
                          <a:cs typeface="B Nazanin" panose="00000400000000000000" pitchFamily="2" charset="-78"/>
                        </a:rPr>
                        <a:t>رتبه</a:t>
                      </a:r>
                      <a:endParaRPr lang="fa-IR" sz="1000" b="1" i="0" u="none" strike="noStrike" dirty="0">
                        <a:solidFill>
                          <a:srgbClr val="FFFFFF"/>
                        </a:solidFill>
                        <a:effectLst/>
                        <a:latin typeface="IRANSansFaNum" panose="020B0506030804020204" pitchFamily="34" charset="-78"/>
                        <a:cs typeface="B Nazanin" panose="00000400000000000000" pitchFamily="2" charset="-78"/>
                      </a:endParaRPr>
                    </a:p>
                  </a:txBody>
                  <a:tcPr marL="9525" marR="9525" marT="9525" marB="0" anchor="ctr">
                    <a:lnL>
                      <a:noFill/>
                    </a:lnL>
                    <a:lnR>
                      <a:noFill/>
                    </a:lnR>
                    <a:lnT w="19050" cap="flat" cmpd="sng" algn="ctr">
                      <a:solidFill>
                        <a:srgbClr val="404040"/>
                      </a:solidFill>
                      <a:prstDash val="solid"/>
                      <a:round/>
                      <a:headEnd type="none" w="med" len="med"/>
                      <a:tailEnd type="none" w="med" len="med"/>
                    </a:lnT>
                    <a:lnB w="19050" cap="flat" cmpd="sng" algn="ctr">
                      <a:solidFill>
                        <a:srgbClr val="404040"/>
                      </a:solidFill>
                      <a:prstDash val="solid"/>
                      <a:round/>
                      <a:headEnd type="none" w="med" len="med"/>
                      <a:tailEnd type="none" w="med" len="med"/>
                    </a:lnB>
                    <a:solidFill>
                      <a:srgbClr val="7F7F7F"/>
                    </a:solidFill>
                  </a:tcPr>
                </a:tc>
                <a:tc>
                  <a:txBody>
                    <a:bodyPr/>
                    <a:lstStyle/>
                    <a:p>
                      <a:pPr algn="ctr" rtl="1" fontAlgn="ctr"/>
                      <a:r>
                        <a:rPr lang="fa-IR" sz="1400" b="1" i="0" u="none" strike="noStrike" dirty="0">
                          <a:solidFill>
                            <a:srgbClr val="FFFFFF"/>
                          </a:solidFill>
                          <a:effectLst/>
                          <a:latin typeface="IRANSansFaNum" panose="020B0506030804020204" pitchFamily="34" charset="-78"/>
                          <a:cs typeface="B Nazanin" panose="00000400000000000000" pitchFamily="2" charset="-78"/>
                        </a:rPr>
                        <a:t>شرکت</a:t>
                      </a:r>
                      <a:endParaRPr lang="fa-IR" sz="1000" b="1" i="0" u="none" strike="noStrike" dirty="0">
                        <a:solidFill>
                          <a:srgbClr val="FFFFFF"/>
                        </a:solidFill>
                        <a:effectLst/>
                        <a:latin typeface="IRANSansFaNum" panose="020B0506030804020204" pitchFamily="34" charset="-78"/>
                        <a:cs typeface="B Nazanin" panose="00000400000000000000" pitchFamily="2" charset="-78"/>
                      </a:endParaRPr>
                    </a:p>
                  </a:txBody>
                  <a:tcPr marL="9525" marR="9525" marT="9525" marB="0" anchor="ctr">
                    <a:lnL>
                      <a:noFill/>
                    </a:lnL>
                    <a:lnR>
                      <a:noFill/>
                    </a:lnR>
                    <a:lnT w="19050" cap="flat" cmpd="sng" algn="ctr">
                      <a:solidFill>
                        <a:srgbClr val="404040"/>
                      </a:solidFill>
                      <a:prstDash val="solid"/>
                      <a:round/>
                      <a:headEnd type="none" w="med" len="med"/>
                      <a:tailEnd type="none" w="med" len="med"/>
                    </a:lnT>
                    <a:lnB w="19050" cap="flat" cmpd="sng" algn="ctr">
                      <a:solidFill>
                        <a:srgbClr val="404040"/>
                      </a:solidFill>
                      <a:prstDash val="solid"/>
                      <a:round/>
                      <a:headEnd type="none" w="med" len="med"/>
                      <a:tailEnd type="none" w="med" len="med"/>
                    </a:lnB>
                    <a:solidFill>
                      <a:srgbClr val="7F7F7F"/>
                    </a:solidFill>
                  </a:tcPr>
                </a:tc>
                <a:tc>
                  <a:txBody>
                    <a:bodyPr/>
                    <a:lstStyle/>
                    <a:p>
                      <a:pPr algn="ctr" rtl="1" fontAlgn="ctr"/>
                      <a:r>
                        <a:rPr lang="fa-IR" sz="1200" b="1" i="0" u="none" strike="noStrike" dirty="0">
                          <a:solidFill>
                            <a:srgbClr val="FFFFFF"/>
                          </a:solidFill>
                          <a:effectLst/>
                          <a:latin typeface="IRANSansFaNum" panose="020B0506030804020204" pitchFamily="34" charset="-78"/>
                          <a:cs typeface="B Nazanin" panose="00000400000000000000" pitchFamily="2" charset="-78"/>
                        </a:rPr>
                        <a:t>نماد</a:t>
                      </a:r>
                    </a:p>
                  </a:txBody>
                  <a:tcPr marL="9525" marR="9525" marT="9525" marB="0" anchor="ctr">
                    <a:lnL>
                      <a:noFill/>
                    </a:lnL>
                    <a:lnR>
                      <a:noFill/>
                    </a:lnR>
                    <a:lnT w="19050" cap="flat" cmpd="sng" algn="ctr">
                      <a:solidFill>
                        <a:srgbClr val="404040"/>
                      </a:solidFill>
                      <a:prstDash val="solid"/>
                      <a:round/>
                      <a:headEnd type="none" w="med" len="med"/>
                      <a:tailEnd type="none" w="med" len="med"/>
                    </a:lnT>
                    <a:lnB w="19050" cap="flat" cmpd="sng" algn="ctr">
                      <a:solidFill>
                        <a:srgbClr val="404040"/>
                      </a:solidFill>
                      <a:prstDash val="solid"/>
                      <a:round/>
                      <a:headEnd type="none" w="med" len="med"/>
                      <a:tailEnd type="none" w="med" len="med"/>
                    </a:lnB>
                    <a:solidFill>
                      <a:srgbClr val="7F7F7F"/>
                    </a:solidFill>
                  </a:tcPr>
                </a:tc>
                <a:tc>
                  <a:txBody>
                    <a:bodyPr/>
                    <a:lstStyle/>
                    <a:p>
                      <a:pPr algn="ctr" rtl="1" fontAlgn="ctr"/>
                      <a:r>
                        <a:rPr lang="fa-IR" sz="1200" b="1" i="0" u="none" strike="noStrike" dirty="0">
                          <a:solidFill>
                            <a:srgbClr val="FFFFFF"/>
                          </a:solidFill>
                          <a:effectLst/>
                          <a:latin typeface="IRANSansFaNum" panose="020B0506030804020204" pitchFamily="34" charset="-78"/>
                          <a:cs typeface="B Nazanin" panose="00000400000000000000" pitchFamily="2" charset="-78"/>
                        </a:rPr>
                        <a:t>بازدهی (درصد)</a:t>
                      </a:r>
                    </a:p>
                  </a:txBody>
                  <a:tcPr marL="9525" marR="9525" marT="9525" marB="0" anchor="ctr">
                    <a:lnL>
                      <a:noFill/>
                    </a:lnL>
                    <a:lnR>
                      <a:noFill/>
                    </a:lnR>
                    <a:lnT w="19050" cap="flat" cmpd="sng" algn="ctr">
                      <a:solidFill>
                        <a:srgbClr val="404040"/>
                      </a:solidFill>
                      <a:prstDash val="solid"/>
                      <a:round/>
                      <a:headEnd type="none" w="med" len="med"/>
                      <a:tailEnd type="none" w="med" len="med"/>
                    </a:lnT>
                    <a:lnB w="19050" cap="flat" cmpd="sng" algn="ctr">
                      <a:solidFill>
                        <a:srgbClr val="404040"/>
                      </a:solidFill>
                      <a:prstDash val="solid"/>
                      <a:round/>
                      <a:headEnd type="none" w="med" len="med"/>
                      <a:tailEnd type="none" w="med" len="med"/>
                    </a:lnB>
                    <a:solidFill>
                      <a:srgbClr val="7F7F7F"/>
                    </a:solidFill>
                  </a:tcPr>
                </a:tc>
                <a:extLst>
                  <a:ext uri="{0D108BD9-81ED-4DB2-BD59-A6C34878D82A}">
                    <a16:rowId xmlns:a16="http://schemas.microsoft.com/office/drawing/2014/main" val="1765977464"/>
                  </a:ext>
                </a:extLst>
              </a:tr>
              <a:tr h="256032">
                <a:tc vMerge="1">
                  <a:txBody>
                    <a:bodyPr/>
                    <a:lstStyle/>
                    <a:p>
                      <a:endParaRPr lang="en-US"/>
                    </a:p>
                  </a:txBody>
                  <a:tcPr/>
                </a:tc>
                <a:tc>
                  <a:txBody>
                    <a:bodyPr/>
                    <a:lstStyle/>
                    <a:p>
                      <a:pPr algn="ctr" rtl="1" fontAlgn="ctr"/>
                      <a:r>
                        <a:rPr lang="en-US" sz="1000" b="0" i="0" u="none" strike="noStrike" dirty="0">
                          <a:solidFill>
                            <a:srgbClr val="000000"/>
                          </a:solidFill>
                          <a:effectLst/>
                          <a:latin typeface="IRANSansFaNum" panose="020B0506030804020204" pitchFamily="34" charset="-78"/>
                          <a:cs typeface="B Nazanin" panose="00000400000000000000" pitchFamily="2" charset="-78"/>
                        </a:rPr>
                        <a:t>1</a:t>
                      </a:r>
                    </a:p>
                  </a:txBody>
                  <a:tcPr marL="9525" marR="9525" marT="9525" marB="0" anchor="ctr">
                    <a:lnL>
                      <a:noFill/>
                    </a:lnL>
                    <a:lnR>
                      <a:noFill/>
                    </a:lnR>
                    <a:lnT w="19050" cap="flat" cmpd="sng" algn="ctr">
                      <a:solidFill>
                        <a:srgbClr val="404040"/>
                      </a:solidFill>
                      <a:prstDash val="solid"/>
                      <a:round/>
                      <a:headEnd type="none" w="med" len="med"/>
                      <a:tailEnd type="none" w="med" len="med"/>
                    </a:lnT>
                    <a:lnB>
                      <a:noFill/>
                    </a:lnB>
                    <a:solidFill>
                      <a:schemeClr val="bg1"/>
                    </a:solidFill>
                  </a:tcPr>
                </a:tc>
                <a:tc>
                  <a:txBody>
                    <a:bodyPr/>
                    <a:lstStyle/>
                    <a:p>
                      <a:pPr algn="ctr" rtl="1" fontAlgn="ctr"/>
                      <a:r>
                        <a:rPr lang="fa-IR" sz="1400" b="1" i="0" u="none" strike="noStrike" dirty="0">
                          <a:solidFill>
                            <a:srgbClr val="000000"/>
                          </a:solidFill>
                          <a:effectLst/>
                          <a:latin typeface="IRANSansFaNum" panose="020B0506030804020204" pitchFamily="34" charset="-78"/>
                          <a:cs typeface="B Nazanin" panose="00000400000000000000" pitchFamily="2" charset="-78"/>
                        </a:rPr>
                        <a:t>شیرپاستوریزه پگاه گلستان</a:t>
                      </a:r>
                    </a:p>
                  </a:txBody>
                  <a:tcPr marL="9525" marR="9525" marT="9525" marB="0" anchor="ctr">
                    <a:lnL>
                      <a:noFill/>
                    </a:lnL>
                    <a:lnR>
                      <a:noFill/>
                    </a:lnR>
                    <a:lnT w="19050" cap="flat" cmpd="sng" algn="ctr">
                      <a:solidFill>
                        <a:srgbClr val="404040"/>
                      </a:solidFill>
                      <a:prstDash val="solid"/>
                      <a:round/>
                      <a:headEnd type="none" w="med" len="med"/>
                      <a:tailEnd type="none" w="med" len="med"/>
                    </a:lnT>
                    <a:lnB>
                      <a:noFill/>
                    </a:lnB>
                    <a:solidFill>
                      <a:schemeClr val="bg1"/>
                    </a:solidFill>
                  </a:tcPr>
                </a:tc>
                <a:tc>
                  <a:txBody>
                    <a:bodyPr/>
                    <a:lstStyle/>
                    <a:p>
                      <a:pPr algn="ctr" rtl="1" fontAlgn="ctr"/>
                      <a:r>
                        <a:rPr lang="fa-IR" sz="1400" b="1" i="0" u="none" strike="noStrike" dirty="0">
                          <a:solidFill>
                            <a:srgbClr val="000000"/>
                          </a:solidFill>
                          <a:effectLst/>
                          <a:latin typeface="IRANSansFaNum" panose="020B0506030804020204" pitchFamily="34" charset="-78"/>
                          <a:cs typeface="B Nazanin" panose="00000400000000000000" pitchFamily="2" charset="-78"/>
                        </a:rPr>
                        <a:t>غگلستا</a:t>
                      </a:r>
                    </a:p>
                  </a:txBody>
                  <a:tcPr marL="9525" marR="9525" marT="9525" marB="0" anchor="ctr">
                    <a:lnL>
                      <a:noFill/>
                    </a:lnL>
                    <a:lnR>
                      <a:noFill/>
                    </a:lnR>
                    <a:lnT w="19050" cap="flat" cmpd="sng" algn="ctr">
                      <a:solidFill>
                        <a:srgbClr val="404040"/>
                      </a:solidFill>
                      <a:prstDash val="solid"/>
                      <a:round/>
                      <a:headEnd type="none" w="med" len="med"/>
                      <a:tailEnd type="none" w="med" len="med"/>
                    </a:lnT>
                    <a:lnB>
                      <a:noFill/>
                    </a:lnB>
                    <a:solidFill>
                      <a:schemeClr val="bg1"/>
                    </a:solidFill>
                  </a:tcPr>
                </a:tc>
                <a:tc>
                  <a:txBody>
                    <a:bodyPr/>
                    <a:lstStyle/>
                    <a:p>
                      <a:pPr algn="ctr" rtl="1" fontAlgn="ctr"/>
                      <a:r>
                        <a:rPr lang="fa-IR" sz="1400" b="0" i="0" u="none" strike="noStrike" dirty="0">
                          <a:solidFill>
                            <a:srgbClr val="00B050"/>
                          </a:solidFill>
                          <a:effectLst/>
                          <a:latin typeface="IRANSansFaNum" panose="020B0506030804020204" pitchFamily="34" charset="-78"/>
                          <a:cs typeface="B Nazanin" panose="00000400000000000000" pitchFamily="2" charset="-78"/>
                        </a:rPr>
                        <a:t>32.8</a:t>
                      </a:r>
                      <a:endParaRPr lang="en-US" sz="1400" b="0" i="0" u="none" strike="noStrike" dirty="0">
                        <a:solidFill>
                          <a:srgbClr val="00B050"/>
                        </a:solidFill>
                        <a:effectLst/>
                        <a:latin typeface="IRANSansFaNum" panose="020B0506030804020204" pitchFamily="34" charset="-78"/>
                        <a:cs typeface="B Nazanin" panose="00000400000000000000" pitchFamily="2" charset="-78"/>
                      </a:endParaRPr>
                    </a:p>
                  </a:txBody>
                  <a:tcPr marL="9525" marR="9525" marT="9525" marB="0" anchor="ctr">
                    <a:lnL>
                      <a:noFill/>
                    </a:lnL>
                    <a:lnR>
                      <a:noFill/>
                    </a:lnR>
                    <a:lnT w="19050" cap="flat" cmpd="sng" algn="ctr">
                      <a:solidFill>
                        <a:srgbClr val="404040"/>
                      </a:solidFill>
                      <a:prstDash val="solid"/>
                      <a:round/>
                      <a:headEnd type="none" w="med" len="med"/>
                      <a:tailEnd type="none" w="med" len="med"/>
                    </a:lnT>
                    <a:lnB>
                      <a:noFill/>
                    </a:lnB>
                    <a:solidFill>
                      <a:schemeClr val="bg1"/>
                    </a:solidFill>
                  </a:tcPr>
                </a:tc>
                <a:extLst>
                  <a:ext uri="{0D108BD9-81ED-4DB2-BD59-A6C34878D82A}">
                    <a16:rowId xmlns:a16="http://schemas.microsoft.com/office/drawing/2014/main" val="2319282002"/>
                  </a:ext>
                </a:extLst>
              </a:tr>
              <a:tr h="256032">
                <a:tc vMerge="1">
                  <a:txBody>
                    <a:bodyPr/>
                    <a:lstStyle/>
                    <a:p>
                      <a:endParaRPr lang="en-US"/>
                    </a:p>
                  </a:txBody>
                  <a:tcPr/>
                </a:tc>
                <a:tc>
                  <a:txBody>
                    <a:bodyPr/>
                    <a:lstStyle/>
                    <a:p>
                      <a:pPr algn="ctr" rtl="1" fontAlgn="ctr"/>
                      <a:r>
                        <a:rPr lang="en-US" sz="1000" b="0" i="0" u="none" strike="noStrike" dirty="0">
                          <a:solidFill>
                            <a:srgbClr val="000000"/>
                          </a:solidFill>
                          <a:effectLst/>
                          <a:latin typeface="IRANSansFaNum" panose="020B0506030804020204" pitchFamily="34" charset="-78"/>
                          <a:cs typeface="B Nazanin" panose="00000400000000000000" pitchFamily="2" charset="-78"/>
                        </a:rPr>
                        <a:t>2</a:t>
                      </a:r>
                    </a:p>
                  </a:txBody>
                  <a:tcPr marL="9525" marR="9525" marT="9525" marB="0" anchor="ctr">
                    <a:lnL>
                      <a:noFill/>
                    </a:lnL>
                    <a:lnR>
                      <a:noFill/>
                    </a:lnR>
                    <a:lnT>
                      <a:noFill/>
                    </a:lnT>
                    <a:lnB>
                      <a:noFill/>
                    </a:lnB>
                    <a:solidFill>
                      <a:schemeClr val="bg1">
                        <a:lumMod val="95000"/>
                      </a:schemeClr>
                    </a:solidFill>
                  </a:tcPr>
                </a:tc>
                <a:tc>
                  <a:txBody>
                    <a:bodyPr/>
                    <a:lstStyle/>
                    <a:p>
                      <a:pPr algn="ctr" rtl="1" fontAlgn="ctr"/>
                      <a:r>
                        <a:rPr lang="fa-IR" sz="1400" b="1" i="0" u="none" strike="noStrike" dirty="0">
                          <a:solidFill>
                            <a:srgbClr val="000000"/>
                          </a:solidFill>
                          <a:effectLst/>
                          <a:latin typeface="IPT Nazanin" panose="00000400000000000000" pitchFamily="2" charset="2"/>
                          <a:cs typeface="B Nazanin" panose="00000400000000000000" pitchFamily="2" charset="-78"/>
                        </a:rPr>
                        <a:t>پالایش نفت تهران</a:t>
                      </a:r>
                      <a:endParaRPr lang="fa-IR" sz="1400" b="1" i="0" u="none" strike="noStrike" dirty="0">
                        <a:solidFill>
                          <a:srgbClr val="000000"/>
                        </a:solidFill>
                        <a:effectLst/>
                        <a:latin typeface="IRANSansFaNum" panose="020B0506030804020204" pitchFamily="34" charset="-78"/>
                        <a:cs typeface="B Nazanin" panose="00000400000000000000" pitchFamily="2" charset="-78"/>
                      </a:endParaRPr>
                    </a:p>
                  </a:txBody>
                  <a:tcPr marL="9525" marR="9525" marT="9525" marB="0" anchor="ctr">
                    <a:lnL>
                      <a:noFill/>
                    </a:lnL>
                    <a:lnR>
                      <a:noFill/>
                    </a:lnR>
                    <a:lnT>
                      <a:noFill/>
                    </a:lnT>
                    <a:lnB>
                      <a:noFill/>
                    </a:lnB>
                    <a:solidFill>
                      <a:schemeClr val="bg1">
                        <a:lumMod val="95000"/>
                      </a:schemeClr>
                    </a:solidFill>
                  </a:tcPr>
                </a:tc>
                <a:tc>
                  <a:txBody>
                    <a:bodyPr/>
                    <a:lstStyle/>
                    <a:p>
                      <a:pPr algn="ctr" rtl="1" fontAlgn="ctr"/>
                      <a:r>
                        <a:rPr lang="fa-IR" sz="1400" b="1" i="0" u="none" strike="noStrike" dirty="0">
                          <a:solidFill>
                            <a:srgbClr val="000000"/>
                          </a:solidFill>
                          <a:effectLst/>
                          <a:latin typeface="IRANSansFaNum" panose="020B0506030804020204" pitchFamily="34" charset="-78"/>
                          <a:cs typeface="B Nazanin" panose="00000400000000000000" pitchFamily="2" charset="-78"/>
                        </a:rPr>
                        <a:t>شتران</a:t>
                      </a:r>
                    </a:p>
                  </a:txBody>
                  <a:tcPr marL="9525" marR="9525" marT="9525" marB="0" anchor="ctr">
                    <a:lnL>
                      <a:noFill/>
                    </a:lnL>
                    <a:lnR>
                      <a:noFill/>
                    </a:lnR>
                    <a:lnT>
                      <a:noFill/>
                    </a:lnT>
                    <a:lnB>
                      <a:noFill/>
                    </a:lnB>
                    <a:solidFill>
                      <a:schemeClr val="bg1">
                        <a:lumMod val="95000"/>
                      </a:schemeClr>
                    </a:solidFill>
                  </a:tcPr>
                </a:tc>
                <a:tc>
                  <a:txBody>
                    <a:bodyPr/>
                    <a:lstStyle/>
                    <a:p>
                      <a:pPr algn="ctr" rtl="1" fontAlgn="ctr"/>
                      <a:r>
                        <a:rPr lang="fa-IR" sz="1400" b="0" i="0" u="none" strike="noStrike" dirty="0">
                          <a:solidFill>
                            <a:srgbClr val="00B050"/>
                          </a:solidFill>
                          <a:effectLst/>
                          <a:latin typeface="IRANSansFaNum" panose="020B0506030804020204" pitchFamily="34" charset="-78"/>
                          <a:cs typeface="B Nazanin" panose="00000400000000000000" pitchFamily="2" charset="-78"/>
                        </a:rPr>
                        <a:t>3.8</a:t>
                      </a:r>
                      <a:endParaRPr lang="en-US" sz="1400" b="0" i="0" u="none" strike="noStrike" dirty="0">
                        <a:solidFill>
                          <a:srgbClr val="00B050"/>
                        </a:solidFill>
                        <a:effectLst/>
                        <a:latin typeface="IRANSansFaNum" panose="020B0506030804020204" pitchFamily="34" charset="-78"/>
                        <a:cs typeface="B Nazanin" panose="00000400000000000000" pitchFamily="2" charset="-78"/>
                      </a:endParaRPr>
                    </a:p>
                  </a:txBody>
                  <a:tcPr marL="9525" marR="9525" marT="9525" marB="0" anchor="ctr">
                    <a:lnL>
                      <a:noFill/>
                    </a:lnL>
                    <a:lnR>
                      <a:noFill/>
                    </a:lnR>
                    <a:lnT>
                      <a:noFill/>
                    </a:lnT>
                    <a:lnB>
                      <a:noFill/>
                    </a:lnB>
                    <a:solidFill>
                      <a:schemeClr val="bg1">
                        <a:lumMod val="95000"/>
                      </a:schemeClr>
                    </a:solidFill>
                  </a:tcPr>
                </a:tc>
                <a:extLst>
                  <a:ext uri="{0D108BD9-81ED-4DB2-BD59-A6C34878D82A}">
                    <a16:rowId xmlns:a16="http://schemas.microsoft.com/office/drawing/2014/main" val="952973532"/>
                  </a:ext>
                </a:extLst>
              </a:tr>
              <a:tr h="256032">
                <a:tc vMerge="1">
                  <a:txBody>
                    <a:bodyPr/>
                    <a:lstStyle/>
                    <a:p>
                      <a:endParaRPr lang="en-US"/>
                    </a:p>
                  </a:txBody>
                  <a:tcPr/>
                </a:tc>
                <a:tc>
                  <a:txBody>
                    <a:bodyPr/>
                    <a:lstStyle/>
                    <a:p>
                      <a:pPr algn="ctr" rtl="1" fontAlgn="ctr"/>
                      <a:r>
                        <a:rPr lang="en-US" sz="1000" b="0" i="0" u="none" strike="noStrike" dirty="0">
                          <a:solidFill>
                            <a:srgbClr val="000000"/>
                          </a:solidFill>
                          <a:effectLst/>
                          <a:latin typeface="IRANSansFaNum" panose="020B0506030804020204" pitchFamily="34" charset="-78"/>
                          <a:cs typeface="B Nazanin" panose="00000400000000000000" pitchFamily="2" charset="-78"/>
                        </a:rPr>
                        <a:t>3</a:t>
                      </a:r>
                    </a:p>
                  </a:txBody>
                  <a:tcPr marL="9525" marR="9525" marT="9525" marB="0" anchor="ctr">
                    <a:lnL>
                      <a:noFill/>
                    </a:lnL>
                    <a:lnR>
                      <a:noFill/>
                    </a:lnR>
                    <a:lnT>
                      <a:noFill/>
                    </a:lnT>
                    <a:lnB>
                      <a:noFill/>
                    </a:lnB>
                    <a:solidFill>
                      <a:schemeClr val="bg1"/>
                    </a:solidFill>
                  </a:tcPr>
                </a:tc>
                <a:tc>
                  <a:txBody>
                    <a:bodyPr/>
                    <a:lstStyle/>
                    <a:p>
                      <a:pPr algn="ctr" rtl="1" fontAlgn="ctr"/>
                      <a:r>
                        <a:rPr lang="fa-IR" sz="1400" b="1" i="0" u="none" strike="noStrike" dirty="0">
                          <a:solidFill>
                            <a:srgbClr val="000000"/>
                          </a:solidFill>
                          <a:effectLst/>
                          <a:latin typeface="IRANSansFaNum" panose="020B0506030804020204" pitchFamily="34" charset="-78"/>
                          <a:cs typeface="B Nazanin" panose="00000400000000000000" pitchFamily="2" charset="-78"/>
                        </a:rPr>
                        <a:t>س. ایران خودرو</a:t>
                      </a:r>
                    </a:p>
                  </a:txBody>
                  <a:tcPr marL="9525" marR="9525" marT="9525" marB="0" anchor="ctr">
                    <a:lnL>
                      <a:noFill/>
                    </a:lnL>
                    <a:lnR>
                      <a:noFill/>
                    </a:lnR>
                    <a:lnT>
                      <a:noFill/>
                    </a:lnT>
                    <a:lnB>
                      <a:noFill/>
                    </a:lnB>
                    <a:solidFill>
                      <a:schemeClr val="bg1"/>
                    </a:solidFill>
                  </a:tcPr>
                </a:tc>
                <a:tc>
                  <a:txBody>
                    <a:bodyPr/>
                    <a:lstStyle/>
                    <a:p>
                      <a:pPr algn="ctr" rtl="1" fontAlgn="ctr"/>
                      <a:r>
                        <a:rPr lang="fa-IR" sz="1400" b="1" i="0" u="none" strike="noStrike" dirty="0">
                          <a:solidFill>
                            <a:srgbClr val="000000"/>
                          </a:solidFill>
                          <a:effectLst/>
                          <a:latin typeface="IRANSansFaNum" panose="020B0506030804020204" pitchFamily="34" charset="-78"/>
                          <a:cs typeface="B Nazanin" panose="00000400000000000000" pitchFamily="2" charset="-78"/>
                        </a:rPr>
                        <a:t>خگستر</a:t>
                      </a:r>
                    </a:p>
                  </a:txBody>
                  <a:tcPr marL="9525" marR="9525" marT="9525" marB="0" anchor="ctr">
                    <a:lnL>
                      <a:noFill/>
                    </a:lnL>
                    <a:lnR>
                      <a:noFill/>
                    </a:lnR>
                    <a:lnT>
                      <a:noFill/>
                    </a:lnT>
                    <a:lnB>
                      <a:noFill/>
                    </a:lnB>
                    <a:solidFill>
                      <a:schemeClr val="bg1"/>
                    </a:solidFill>
                  </a:tcPr>
                </a:tc>
                <a:tc>
                  <a:txBody>
                    <a:bodyPr/>
                    <a:lstStyle/>
                    <a:p>
                      <a:pPr algn="ctr" rtl="1" fontAlgn="ctr"/>
                      <a:r>
                        <a:rPr lang="fa-IR" sz="1400" b="0" i="0" u="none" strike="noStrike" dirty="0">
                          <a:solidFill>
                            <a:srgbClr val="00B050"/>
                          </a:solidFill>
                          <a:effectLst/>
                          <a:latin typeface="IRANSansFaNum" panose="020B0506030804020204" pitchFamily="34" charset="-78"/>
                          <a:cs typeface="B Nazanin" panose="00000400000000000000" pitchFamily="2" charset="-78"/>
                        </a:rPr>
                        <a:t>29.8</a:t>
                      </a:r>
                      <a:endParaRPr lang="en-US" sz="1400" b="0" i="0" u="none" strike="noStrike" dirty="0">
                        <a:solidFill>
                          <a:srgbClr val="00B050"/>
                        </a:solidFill>
                        <a:effectLst/>
                        <a:latin typeface="IRANSansFaNum" panose="020B0506030804020204" pitchFamily="34" charset="-78"/>
                        <a:cs typeface="B Nazanin" panose="00000400000000000000" pitchFamily="2" charset="-78"/>
                      </a:endParaRPr>
                    </a:p>
                  </a:txBody>
                  <a:tcPr marL="9525" marR="9525" marT="9525" marB="0" anchor="ctr">
                    <a:lnL>
                      <a:noFill/>
                    </a:lnL>
                    <a:lnR>
                      <a:noFill/>
                    </a:lnR>
                    <a:lnT>
                      <a:noFill/>
                    </a:lnT>
                    <a:lnB>
                      <a:noFill/>
                    </a:lnB>
                    <a:solidFill>
                      <a:schemeClr val="bg1"/>
                    </a:solidFill>
                  </a:tcPr>
                </a:tc>
                <a:extLst>
                  <a:ext uri="{0D108BD9-81ED-4DB2-BD59-A6C34878D82A}">
                    <a16:rowId xmlns:a16="http://schemas.microsoft.com/office/drawing/2014/main" val="2042760810"/>
                  </a:ext>
                </a:extLst>
              </a:tr>
              <a:tr h="256032">
                <a:tc vMerge="1">
                  <a:txBody>
                    <a:bodyPr/>
                    <a:lstStyle/>
                    <a:p>
                      <a:endParaRPr lang="en-US"/>
                    </a:p>
                  </a:txBody>
                  <a:tcPr/>
                </a:tc>
                <a:tc>
                  <a:txBody>
                    <a:bodyPr/>
                    <a:lstStyle/>
                    <a:p>
                      <a:pPr algn="ctr" rtl="1" fontAlgn="ctr"/>
                      <a:r>
                        <a:rPr lang="en-US" sz="1000" b="0" i="0" u="none" strike="noStrike">
                          <a:solidFill>
                            <a:srgbClr val="000000"/>
                          </a:solidFill>
                          <a:effectLst/>
                          <a:latin typeface="IRANSansFaNum" panose="020B0506030804020204" pitchFamily="34" charset="-78"/>
                          <a:cs typeface="B Nazanin" panose="00000400000000000000" pitchFamily="2" charset="-78"/>
                        </a:rPr>
                        <a:t>4</a:t>
                      </a:r>
                    </a:p>
                  </a:txBody>
                  <a:tcPr marL="9525" marR="9525" marT="9525" marB="0" anchor="ctr">
                    <a:lnL>
                      <a:noFill/>
                    </a:lnL>
                    <a:lnR>
                      <a:noFill/>
                    </a:lnR>
                    <a:lnT>
                      <a:noFill/>
                    </a:lnT>
                    <a:lnB>
                      <a:noFill/>
                    </a:lnB>
                    <a:solidFill>
                      <a:schemeClr val="bg1">
                        <a:lumMod val="95000"/>
                      </a:schemeClr>
                    </a:solidFill>
                  </a:tcPr>
                </a:tc>
                <a:tc>
                  <a:txBody>
                    <a:bodyPr/>
                    <a:lstStyle/>
                    <a:p>
                      <a:pPr algn="ctr" rtl="1" fontAlgn="ctr"/>
                      <a:r>
                        <a:rPr lang="fa-IR" sz="1400" b="1" i="0" u="none" strike="noStrike" dirty="0">
                          <a:solidFill>
                            <a:srgbClr val="000000"/>
                          </a:solidFill>
                          <a:effectLst/>
                          <a:latin typeface="IRANSansFaNum" panose="020B0506030804020204" pitchFamily="34" charset="-78"/>
                          <a:cs typeface="B Nazanin" panose="00000400000000000000" pitchFamily="2" charset="-78"/>
                        </a:rPr>
                        <a:t>س. سایپا</a:t>
                      </a:r>
                    </a:p>
                  </a:txBody>
                  <a:tcPr marL="9525" marR="9525" marT="9525" marB="0" anchor="ctr">
                    <a:lnL>
                      <a:noFill/>
                    </a:lnL>
                    <a:lnR>
                      <a:noFill/>
                    </a:lnR>
                    <a:lnT>
                      <a:noFill/>
                    </a:lnT>
                    <a:lnB>
                      <a:noFill/>
                    </a:lnB>
                    <a:solidFill>
                      <a:schemeClr val="bg1">
                        <a:lumMod val="95000"/>
                      </a:schemeClr>
                    </a:solidFill>
                  </a:tcPr>
                </a:tc>
                <a:tc>
                  <a:txBody>
                    <a:bodyPr/>
                    <a:lstStyle/>
                    <a:p>
                      <a:pPr algn="ctr" rtl="1" fontAlgn="ctr"/>
                      <a:r>
                        <a:rPr lang="fa-IR" sz="1400" b="1" i="0" u="none" strike="noStrike" dirty="0">
                          <a:solidFill>
                            <a:srgbClr val="000000"/>
                          </a:solidFill>
                          <a:effectLst/>
                          <a:latin typeface="IRANSansFaNum" panose="020B0506030804020204" pitchFamily="34" charset="-78"/>
                          <a:cs typeface="B Nazanin" panose="00000400000000000000" pitchFamily="2" charset="-78"/>
                        </a:rPr>
                        <a:t>وساپا</a:t>
                      </a:r>
                    </a:p>
                  </a:txBody>
                  <a:tcPr marL="9525" marR="9525" marT="9525" marB="0" anchor="ctr">
                    <a:lnL>
                      <a:noFill/>
                    </a:lnL>
                    <a:lnR>
                      <a:noFill/>
                    </a:lnR>
                    <a:lnT>
                      <a:noFill/>
                    </a:lnT>
                    <a:lnB>
                      <a:noFill/>
                    </a:lnB>
                    <a:solidFill>
                      <a:schemeClr val="bg1">
                        <a:lumMod val="95000"/>
                      </a:schemeClr>
                    </a:solidFill>
                  </a:tcPr>
                </a:tc>
                <a:tc>
                  <a:txBody>
                    <a:bodyPr/>
                    <a:lstStyle/>
                    <a:p>
                      <a:pPr algn="ctr" rtl="1" fontAlgn="ctr"/>
                      <a:r>
                        <a:rPr lang="fa-IR" sz="1400" b="0" i="0" u="none" strike="noStrike" dirty="0">
                          <a:solidFill>
                            <a:srgbClr val="00B050"/>
                          </a:solidFill>
                          <a:effectLst/>
                          <a:latin typeface="IRANSansFaNum" panose="020B0506030804020204" pitchFamily="34" charset="-78"/>
                          <a:cs typeface="B Nazanin" panose="00000400000000000000" pitchFamily="2" charset="-78"/>
                        </a:rPr>
                        <a:t>29.5</a:t>
                      </a:r>
                      <a:endParaRPr lang="en-US" sz="1400" b="0" i="0" u="none" strike="noStrike" dirty="0">
                        <a:solidFill>
                          <a:srgbClr val="00B050"/>
                        </a:solidFill>
                        <a:effectLst/>
                        <a:latin typeface="IRANSansFaNum" panose="020B0506030804020204" pitchFamily="34" charset="-78"/>
                        <a:cs typeface="B Nazanin" panose="00000400000000000000" pitchFamily="2" charset="-78"/>
                      </a:endParaRPr>
                    </a:p>
                  </a:txBody>
                  <a:tcPr marL="9525" marR="9525" marT="9525" marB="0" anchor="ctr">
                    <a:lnL>
                      <a:noFill/>
                    </a:lnL>
                    <a:lnR>
                      <a:noFill/>
                    </a:lnR>
                    <a:lnT>
                      <a:noFill/>
                    </a:lnT>
                    <a:lnB>
                      <a:noFill/>
                    </a:lnB>
                    <a:solidFill>
                      <a:schemeClr val="bg1">
                        <a:lumMod val="95000"/>
                      </a:schemeClr>
                    </a:solidFill>
                  </a:tcPr>
                </a:tc>
                <a:extLst>
                  <a:ext uri="{0D108BD9-81ED-4DB2-BD59-A6C34878D82A}">
                    <a16:rowId xmlns:a16="http://schemas.microsoft.com/office/drawing/2014/main" val="798230571"/>
                  </a:ext>
                </a:extLst>
              </a:tr>
              <a:tr h="256032">
                <a:tc vMerge="1">
                  <a:txBody>
                    <a:bodyPr/>
                    <a:lstStyle/>
                    <a:p>
                      <a:endParaRPr lang="en-US"/>
                    </a:p>
                  </a:txBody>
                  <a:tcPr/>
                </a:tc>
                <a:tc>
                  <a:txBody>
                    <a:bodyPr/>
                    <a:lstStyle/>
                    <a:p>
                      <a:pPr algn="ctr" rtl="1" fontAlgn="ctr"/>
                      <a:r>
                        <a:rPr lang="en-US" sz="1000" b="0" i="0" u="none" strike="noStrike" dirty="0">
                          <a:solidFill>
                            <a:srgbClr val="000000"/>
                          </a:solidFill>
                          <a:effectLst/>
                          <a:latin typeface="IRANSansFaNum" panose="020B0506030804020204" pitchFamily="34" charset="-78"/>
                          <a:cs typeface="B Nazanin" panose="00000400000000000000" pitchFamily="2" charset="-78"/>
                        </a:rPr>
                        <a:t>5</a:t>
                      </a:r>
                    </a:p>
                  </a:txBody>
                  <a:tcPr marL="9525" marR="9525" marT="9525" marB="0" anchor="ctr">
                    <a:lnL>
                      <a:noFill/>
                    </a:lnL>
                    <a:lnR>
                      <a:noFill/>
                    </a:lnR>
                    <a:lnT>
                      <a:noFill/>
                    </a:lnT>
                    <a:lnB>
                      <a:noFill/>
                    </a:lnB>
                    <a:solidFill>
                      <a:schemeClr val="bg1"/>
                    </a:solidFill>
                  </a:tcPr>
                </a:tc>
                <a:tc>
                  <a:txBody>
                    <a:bodyPr/>
                    <a:lstStyle/>
                    <a:p>
                      <a:pPr algn="ctr" rtl="1" fontAlgn="ctr"/>
                      <a:r>
                        <a:rPr lang="fa-IR" sz="1400" b="1" i="0" u="none" strike="noStrike" dirty="0">
                          <a:solidFill>
                            <a:srgbClr val="000000"/>
                          </a:solidFill>
                          <a:effectLst/>
                          <a:latin typeface="IRANSansFaNum" panose="020B0506030804020204" pitchFamily="34" charset="-78"/>
                          <a:cs typeface="B Nazanin" panose="00000400000000000000" pitchFamily="2" charset="-78"/>
                        </a:rPr>
                        <a:t>دنا آفرین فدک</a:t>
                      </a:r>
                    </a:p>
                  </a:txBody>
                  <a:tcPr marL="9525" marR="9525" marT="9525" marB="0" anchor="ctr">
                    <a:lnL>
                      <a:noFill/>
                    </a:lnL>
                    <a:lnR>
                      <a:noFill/>
                    </a:lnR>
                    <a:lnT>
                      <a:noFill/>
                    </a:lnT>
                    <a:lnB>
                      <a:noFill/>
                    </a:lnB>
                    <a:solidFill>
                      <a:schemeClr val="bg1"/>
                    </a:solidFill>
                  </a:tcPr>
                </a:tc>
                <a:tc>
                  <a:txBody>
                    <a:bodyPr/>
                    <a:lstStyle/>
                    <a:p>
                      <a:pPr algn="ctr" rtl="1" fontAlgn="ctr"/>
                      <a:r>
                        <a:rPr lang="fa-IR" sz="1400" b="1" i="0" u="none" strike="noStrike" dirty="0">
                          <a:solidFill>
                            <a:srgbClr val="000000"/>
                          </a:solidFill>
                          <a:effectLst/>
                          <a:latin typeface="IRANSansFaNum" panose="020B0506030804020204" pitchFamily="34" charset="-78"/>
                          <a:cs typeface="B Nazanin" panose="00000400000000000000" pitchFamily="2" charset="-78"/>
                        </a:rPr>
                        <a:t>گدنا</a:t>
                      </a:r>
                    </a:p>
                  </a:txBody>
                  <a:tcPr marL="9525" marR="9525" marT="9525" marB="0" anchor="ctr">
                    <a:lnL>
                      <a:noFill/>
                    </a:lnL>
                    <a:lnR>
                      <a:noFill/>
                    </a:lnR>
                    <a:lnT>
                      <a:noFill/>
                    </a:lnT>
                    <a:lnB>
                      <a:noFill/>
                    </a:lnB>
                    <a:solidFill>
                      <a:schemeClr val="bg1"/>
                    </a:solidFill>
                  </a:tcPr>
                </a:tc>
                <a:tc>
                  <a:txBody>
                    <a:bodyPr/>
                    <a:lstStyle/>
                    <a:p>
                      <a:pPr algn="ctr" rtl="1" fontAlgn="ctr"/>
                      <a:r>
                        <a:rPr lang="fa-IR" sz="1400" b="0" i="0" u="none" strike="noStrike" dirty="0">
                          <a:solidFill>
                            <a:srgbClr val="00B050"/>
                          </a:solidFill>
                          <a:effectLst/>
                          <a:latin typeface="IRANSansFaNum" panose="020B0506030804020204" pitchFamily="34" charset="-78"/>
                          <a:cs typeface="B Nazanin" panose="00000400000000000000" pitchFamily="2" charset="-78"/>
                        </a:rPr>
                        <a:t>28.9</a:t>
                      </a:r>
                      <a:endParaRPr lang="en-US" sz="1400" b="0" i="0" u="none" strike="noStrike" dirty="0">
                        <a:solidFill>
                          <a:srgbClr val="00B050"/>
                        </a:solidFill>
                        <a:effectLst/>
                        <a:latin typeface="IRANSansFaNum" panose="020B0506030804020204" pitchFamily="34" charset="-78"/>
                        <a:cs typeface="B Nazanin" panose="00000400000000000000" pitchFamily="2" charset="-78"/>
                      </a:endParaRPr>
                    </a:p>
                  </a:txBody>
                  <a:tcPr marL="9525" marR="9525" marT="9525" marB="0" anchor="ctr">
                    <a:lnL>
                      <a:noFill/>
                    </a:lnL>
                    <a:lnR>
                      <a:noFill/>
                    </a:lnR>
                    <a:lnT>
                      <a:noFill/>
                    </a:lnT>
                    <a:lnB>
                      <a:noFill/>
                    </a:lnB>
                    <a:solidFill>
                      <a:schemeClr val="bg1"/>
                    </a:solidFill>
                  </a:tcPr>
                </a:tc>
                <a:extLst>
                  <a:ext uri="{0D108BD9-81ED-4DB2-BD59-A6C34878D82A}">
                    <a16:rowId xmlns:a16="http://schemas.microsoft.com/office/drawing/2014/main" val="4161256398"/>
                  </a:ext>
                </a:extLst>
              </a:tr>
            </a:tbl>
          </a:graphicData>
        </a:graphic>
      </p:graphicFrame>
      <p:graphicFrame>
        <p:nvGraphicFramePr>
          <p:cNvPr id="36" name="Table 35">
            <a:extLst>
              <a:ext uri="{FF2B5EF4-FFF2-40B4-BE49-F238E27FC236}">
                <a16:creationId xmlns:a16="http://schemas.microsoft.com/office/drawing/2014/main" id="{8BFA20FA-5190-F171-A342-A2EDB130F9F7}"/>
              </a:ext>
            </a:extLst>
          </p:cNvPr>
          <p:cNvGraphicFramePr>
            <a:graphicFrameLocks noGrp="1"/>
          </p:cNvGraphicFramePr>
          <p:nvPr>
            <p:extLst>
              <p:ext uri="{D42A27DB-BD31-4B8C-83A1-F6EECF244321}">
                <p14:modId xmlns:p14="http://schemas.microsoft.com/office/powerpoint/2010/main" val="2840938939"/>
              </p:ext>
            </p:extLst>
          </p:nvPr>
        </p:nvGraphicFramePr>
        <p:xfrm>
          <a:off x="1849066" y="3633188"/>
          <a:ext cx="4270248" cy="1682496"/>
        </p:xfrm>
        <a:graphic>
          <a:graphicData uri="http://schemas.openxmlformats.org/drawingml/2006/table">
            <a:tbl>
              <a:tblPr rtl="1"/>
              <a:tblGrid>
                <a:gridCol w="475488">
                  <a:extLst>
                    <a:ext uri="{9D8B030D-6E8A-4147-A177-3AD203B41FA5}">
                      <a16:colId xmlns:a16="http://schemas.microsoft.com/office/drawing/2014/main" val="2343343615"/>
                    </a:ext>
                  </a:extLst>
                </a:gridCol>
                <a:gridCol w="351064">
                  <a:extLst>
                    <a:ext uri="{9D8B030D-6E8A-4147-A177-3AD203B41FA5}">
                      <a16:colId xmlns:a16="http://schemas.microsoft.com/office/drawing/2014/main" val="4037755490"/>
                    </a:ext>
                  </a:extLst>
                </a:gridCol>
                <a:gridCol w="1925618">
                  <a:extLst>
                    <a:ext uri="{9D8B030D-6E8A-4147-A177-3AD203B41FA5}">
                      <a16:colId xmlns:a16="http://schemas.microsoft.com/office/drawing/2014/main" val="124003668"/>
                    </a:ext>
                  </a:extLst>
                </a:gridCol>
                <a:gridCol w="688490">
                  <a:extLst>
                    <a:ext uri="{9D8B030D-6E8A-4147-A177-3AD203B41FA5}">
                      <a16:colId xmlns:a16="http://schemas.microsoft.com/office/drawing/2014/main" val="1155237465"/>
                    </a:ext>
                  </a:extLst>
                </a:gridCol>
                <a:gridCol w="829588">
                  <a:extLst>
                    <a:ext uri="{9D8B030D-6E8A-4147-A177-3AD203B41FA5}">
                      <a16:colId xmlns:a16="http://schemas.microsoft.com/office/drawing/2014/main" val="1471307540"/>
                    </a:ext>
                  </a:extLst>
                </a:gridCol>
              </a:tblGrid>
              <a:tr h="402336">
                <a:tc rowSpan="6">
                  <a:txBody>
                    <a:bodyPr/>
                    <a:lstStyle/>
                    <a:p>
                      <a:pPr algn="ctr" rtl="1" fontAlgn="ctr"/>
                      <a:r>
                        <a:rPr lang="fa-IR" sz="1200" b="1" i="0" u="none" strike="noStrike" dirty="0">
                          <a:solidFill>
                            <a:srgbClr val="C00000"/>
                          </a:solidFill>
                          <a:effectLst/>
                          <a:latin typeface="IPT Nazanin" panose="00000400000000000000" pitchFamily="2" charset="2"/>
                          <a:cs typeface="B Nazanin" panose="00000400000000000000" pitchFamily="2" charset="-78"/>
                        </a:rPr>
                        <a:t>کم بازده‌ترین نمادها</a:t>
                      </a:r>
                    </a:p>
                  </a:txBody>
                  <a:tcPr marL="9525" marR="9525" marT="9525" marB="0" vert="vert270" anchor="ctr">
                    <a:lnL>
                      <a:noFill/>
                    </a:lnL>
                    <a:lnR>
                      <a:noFill/>
                    </a:lnR>
                    <a:lnT>
                      <a:noFill/>
                    </a:lnT>
                    <a:lnB>
                      <a:noFill/>
                    </a:lnB>
                  </a:tcPr>
                </a:tc>
                <a:tc>
                  <a:txBody>
                    <a:bodyPr/>
                    <a:lstStyle/>
                    <a:p>
                      <a:pPr algn="ctr" rtl="1" fontAlgn="ctr"/>
                      <a:r>
                        <a:rPr lang="fa-IR" sz="1400" b="1" i="0" u="none" strike="noStrike" dirty="0">
                          <a:solidFill>
                            <a:srgbClr val="FFFFFF"/>
                          </a:solidFill>
                          <a:effectLst/>
                          <a:latin typeface="IPT Nazanin" panose="00000400000000000000" pitchFamily="2" charset="2"/>
                          <a:cs typeface="B Nazanin" panose="00000400000000000000" pitchFamily="2" charset="-78"/>
                        </a:rPr>
                        <a:t>رتبه</a:t>
                      </a:r>
                      <a:endParaRPr lang="fa-IR" sz="1000" b="1" i="0" u="none" strike="noStrike" dirty="0">
                        <a:solidFill>
                          <a:srgbClr val="FFFFFF"/>
                        </a:solidFill>
                        <a:effectLst/>
                        <a:latin typeface="IPT Nazanin" panose="00000400000000000000" pitchFamily="2" charset="2"/>
                        <a:cs typeface="B Nazanin" panose="00000400000000000000" pitchFamily="2" charset="-78"/>
                      </a:endParaRPr>
                    </a:p>
                  </a:txBody>
                  <a:tcPr marL="9525" marR="9525" marT="9525" marB="0" anchor="ctr">
                    <a:lnL>
                      <a:noFill/>
                    </a:lnL>
                    <a:lnR>
                      <a:noFill/>
                    </a:lnR>
                    <a:lnT w="19050" cap="flat" cmpd="sng" algn="ctr">
                      <a:solidFill>
                        <a:srgbClr val="404040"/>
                      </a:solidFill>
                      <a:prstDash val="solid"/>
                      <a:round/>
                      <a:headEnd type="none" w="med" len="med"/>
                      <a:tailEnd type="none" w="med" len="med"/>
                    </a:lnT>
                    <a:lnB w="19050" cap="flat" cmpd="sng" algn="ctr">
                      <a:solidFill>
                        <a:srgbClr val="404040"/>
                      </a:solidFill>
                      <a:prstDash val="solid"/>
                      <a:round/>
                      <a:headEnd type="none" w="med" len="med"/>
                      <a:tailEnd type="none" w="med" len="med"/>
                    </a:lnB>
                    <a:solidFill>
                      <a:srgbClr val="7F7F7F"/>
                    </a:solidFill>
                  </a:tcPr>
                </a:tc>
                <a:tc>
                  <a:txBody>
                    <a:bodyPr/>
                    <a:lstStyle/>
                    <a:p>
                      <a:pPr algn="ctr" rtl="1" fontAlgn="ctr"/>
                      <a:r>
                        <a:rPr lang="fa-IR" sz="1400" b="1" i="0" u="none" strike="noStrike" dirty="0">
                          <a:solidFill>
                            <a:srgbClr val="FFFFFF"/>
                          </a:solidFill>
                          <a:effectLst/>
                          <a:latin typeface="IPT Nazanin" panose="00000400000000000000" pitchFamily="2" charset="2"/>
                          <a:cs typeface="B Nazanin" panose="00000400000000000000" pitchFamily="2" charset="-78"/>
                        </a:rPr>
                        <a:t>شرکت</a:t>
                      </a:r>
                      <a:endParaRPr lang="fa-IR" sz="1200" b="1" i="0" u="none" strike="noStrike" dirty="0">
                        <a:solidFill>
                          <a:srgbClr val="FFFFFF"/>
                        </a:solidFill>
                        <a:effectLst/>
                        <a:latin typeface="IPT Nazanin" panose="00000400000000000000" pitchFamily="2" charset="2"/>
                        <a:cs typeface="B Nazanin" panose="00000400000000000000" pitchFamily="2" charset="-78"/>
                      </a:endParaRPr>
                    </a:p>
                  </a:txBody>
                  <a:tcPr marL="9525" marR="9525" marT="9525" marB="0" anchor="ctr">
                    <a:lnL>
                      <a:noFill/>
                    </a:lnL>
                    <a:lnR>
                      <a:noFill/>
                    </a:lnR>
                    <a:lnT w="19050" cap="flat" cmpd="sng" algn="ctr">
                      <a:solidFill>
                        <a:srgbClr val="404040"/>
                      </a:solidFill>
                      <a:prstDash val="solid"/>
                      <a:round/>
                      <a:headEnd type="none" w="med" len="med"/>
                      <a:tailEnd type="none" w="med" len="med"/>
                    </a:lnT>
                    <a:lnB w="19050" cap="flat" cmpd="sng" algn="ctr">
                      <a:solidFill>
                        <a:srgbClr val="404040"/>
                      </a:solidFill>
                      <a:prstDash val="solid"/>
                      <a:round/>
                      <a:headEnd type="none" w="med" len="med"/>
                      <a:tailEnd type="none" w="med" len="med"/>
                    </a:lnB>
                    <a:solidFill>
                      <a:srgbClr val="7F7F7F"/>
                    </a:solidFill>
                  </a:tcPr>
                </a:tc>
                <a:tc>
                  <a:txBody>
                    <a:bodyPr/>
                    <a:lstStyle/>
                    <a:p>
                      <a:pPr algn="ctr" rtl="1" fontAlgn="ctr"/>
                      <a:r>
                        <a:rPr lang="fa-IR" sz="1400" b="1" i="0" u="none" strike="noStrike" dirty="0">
                          <a:solidFill>
                            <a:srgbClr val="FFFFFF"/>
                          </a:solidFill>
                          <a:effectLst/>
                          <a:latin typeface="IPT Nazanin" panose="00000400000000000000" pitchFamily="2" charset="2"/>
                          <a:cs typeface="B Nazanin" panose="00000400000000000000" pitchFamily="2" charset="-78"/>
                        </a:rPr>
                        <a:t>نماد</a:t>
                      </a:r>
                      <a:endParaRPr lang="fa-IR" sz="1000" b="1" i="0" u="none" strike="noStrike" dirty="0">
                        <a:solidFill>
                          <a:srgbClr val="FFFFFF"/>
                        </a:solidFill>
                        <a:effectLst/>
                        <a:latin typeface="IPT Nazanin" panose="00000400000000000000" pitchFamily="2" charset="2"/>
                        <a:cs typeface="B Nazanin" panose="00000400000000000000" pitchFamily="2" charset="-78"/>
                      </a:endParaRPr>
                    </a:p>
                  </a:txBody>
                  <a:tcPr marL="9525" marR="9525" marT="9525" marB="0" anchor="ctr">
                    <a:lnL>
                      <a:noFill/>
                    </a:lnL>
                    <a:lnR>
                      <a:noFill/>
                    </a:lnR>
                    <a:lnT w="19050" cap="flat" cmpd="sng" algn="ctr">
                      <a:solidFill>
                        <a:srgbClr val="404040"/>
                      </a:solidFill>
                      <a:prstDash val="solid"/>
                      <a:round/>
                      <a:headEnd type="none" w="med" len="med"/>
                      <a:tailEnd type="none" w="med" len="med"/>
                    </a:lnT>
                    <a:lnB w="19050" cap="flat" cmpd="sng" algn="ctr">
                      <a:solidFill>
                        <a:srgbClr val="404040"/>
                      </a:solidFill>
                      <a:prstDash val="solid"/>
                      <a:round/>
                      <a:headEnd type="none" w="med" len="med"/>
                      <a:tailEnd type="none" w="med" len="med"/>
                    </a:lnB>
                    <a:solidFill>
                      <a:srgbClr val="7F7F7F"/>
                    </a:solidFill>
                  </a:tcPr>
                </a:tc>
                <a:tc>
                  <a:txBody>
                    <a:bodyPr/>
                    <a:lstStyle/>
                    <a:p>
                      <a:pPr algn="ctr" rtl="1" fontAlgn="ctr"/>
                      <a:r>
                        <a:rPr lang="fa-IR" sz="1200" b="1" i="0" u="none" strike="noStrike" dirty="0">
                          <a:solidFill>
                            <a:srgbClr val="FFFFFF"/>
                          </a:solidFill>
                          <a:effectLst/>
                          <a:latin typeface="IPT Nazanin" panose="00000400000000000000" pitchFamily="2" charset="2"/>
                          <a:cs typeface="B Nazanin" panose="00000400000000000000" pitchFamily="2" charset="-78"/>
                        </a:rPr>
                        <a:t>بازدهی (درصد)</a:t>
                      </a:r>
                    </a:p>
                  </a:txBody>
                  <a:tcPr marL="9525" marR="9525" marT="9525" marB="0" anchor="ctr">
                    <a:lnL>
                      <a:noFill/>
                    </a:lnL>
                    <a:lnR>
                      <a:noFill/>
                    </a:lnR>
                    <a:lnT w="19050" cap="flat" cmpd="sng" algn="ctr">
                      <a:solidFill>
                        <a:srgbClr val="404040"/>
                      </a:solidFill>
                      <a:prstDash val="solid"/>
                      <a:round/>
                      <a:headEnd type="none" w="med" len="med"/>
                      <a:tailEnd type="none" w="med" len="med"/>
                    </a:lnT>
                    <a:lnB w="19050" cap="flat" cmpd="sng" algn="ctr">
                      <a:solidFill>
                        <a:srgbClr val="404040"/>
                      </a:solidFill>
                      <a:prstDash val="solid"/>
                      <a:round/>
                      <a:headEnd type="none" w="med" len="med"/>
                      <a:tailEnd type="none" w="med" len="med"/>
                    </a:lnB>
                    <a:solidFill>
                      <a:srgbClr val="7F7F7F"/>
                    </a:solidFill>
                  </a:tcPr>
                </a:tc>
                <a:extLst>
                  <a:ext uri="{0D108BD9-81ED-4DB2-BD59-A6C34878D82A}">
                    <a16:rowId xmlns:a16="http://schemas.microsoft.com/office/drawing/2014/main" val="1745450296"/>
                  </a:ext>
                </a:extLst>
              </a:tr>
              <a:tr h="256032">
                <a:tc vMerge="1">
                  <a:txBody>
                    <a:bodyPr/>
                    <a:lstStyle/>
                    <a:p>
                      <a:endParaRPr lang="en-US"/>
                    </a:p>
                  </a:txBody>
                  <a:tcPr/>
                </a:tc>
                <a:tc>
                  <a:txBody>
                    <a:bodyPr/>
                    <a:lstStyle/>
                    <a:p>
                      <a:pPr algn="ctr" rtl="1" fontAlgn="ctr"/>
                      <a:r>
                        <a:rPr lang="en-US" sz="1000" b="0" i="0" u="none" strike="noStrike" dirty="0">
                          <a:solidFill>
                            <a:srgbClr val="000000"/>
                          </a:solidFill>
                          <a:effectLst/>
                          <a:latin typeface="IPT Nazanin" panose="00000400000000000000" pitchFamily="2" charset="2"/>
                          <a:cs typeface="B Nazanin" panose="00000400000000000000" pitchFamily="2" charset="-78"/>
                        </a:rPr>
                        <a:t>1</a:t>
                      </a:r>
                    </a:p>
                  </a:txBody>
                  <a:tcPr marL="9525" marR="9525" marT="9525" marB="0" anchor="ctr">
                    <a:lnL>
                      <a:noFill/>
                    </a:lnL>
                    <a:lnR>
                      <a:noFill/>
                    </a:lnR>
                    <a:lnT w="19050" cap="flat" cmpd="sng" algn="ctr">
                      <a:solidFill>
                        <a:srgbClr val="404040"/>
                      </a:solidFill>
                      <a:prstDash val="solid"/>
                      <a:round/>
                      <a:headEnd type="none" w="med" len="med"/>
                      <a:tailEnd type="none" w="med" len="med"/>
                    </a:lnT>
                    <a:lnB>
                      <a:noFill/>
                    </a:lnB>
                  </a:tcPr>
                </a:tc>
                <a:tc>
                  <a:txBody>
                    <a:bodyPr/>
                    <a:lstStyle/>
                    <a:p>
                      <a:pPr algn="ctr" rtl="1" fontAlgn="ctr"/>
                      <a:r>
                        <a:rPr lang="fa-IR" sz="1400" b="1" i="0" u="none" strike="noStrike" dirty="0">
                          <a:solidFill>
                            <a:srgbClr val="000000"/>
                          </a:solidFill>
                          <a:effectLst/>
                          <a:latin typeface="IPT Nazanin" panose="00000400000000000000" pitchFamily="2" charset="2"/>
                          <a:cs typeface="B Nazanin" panose="00000400000000000000" pitchFamily="2" charset="-78"/>
                        </a:rPr>
                        <a:t>سیمان کارون</a:t>
                      </a:r>
                    </a:p>
                  </a:txBody>
                  <a:tcPr marL="9525" marR="9525" marT="9525" marB="0" anchor="ctr">
                    <a:lnL>
                      <a:noFill/>
                    </a:lnL>
                    <a:lnR>
                      <a:noFill/>
                    </a:lnR>
                    <a:lnT w="19050" cap="flat" cmpd="sng" algn="ctr">
                      <a:solidFill>
                        <a:srgbClr val="404040"/>
                      </a:solidFill>
                      <a:prstDash val="solid"/>
                      <a:round/>
                      <a:headEnd type="none" w="med" len="med"/>
                      <a:tailEnd type="none" w="med" len="med"/>
                    </a:lnT>
                    <a:lnB>
                      <a:noFill/>
                    </a:lnB>
                  </a:tcPr>
                </a:tc>
                <a:tc>
                  <a:txBody>
                    <a:bodyPr/>
                    <a:lstStyle/>
                    <a:p>
                      <a:pPr algn="ctr" rtl="1" fontAlgn="ctr"/>
                      <a:r>
                        <a:rPr lang="fa-IR" sz="1400" b="1" i="0" u="none" strike="noStrike" dirty="0">
                          <a:solidFill>
                            <a:srgbClr val="000000"/>
                          </a:solidFill>
                          <a:effectLst/>
                          <a:latin typeface="IPT Nazanin" panose="00000400000000000000" pitchFamily="2" charset="2"/>
                          <a:cs typeface="B Nazanin" panose="00000400000000000000" pitchFamily="2" charset="-78"/>
                        </a:rPr>
                        <a:t>سکارون</a:t>
                      </a:r>
                    </a:p>
                  </a:txBody>
                  <a:tcPr marL="9525" marR="9525" marT="9525" marB="0" anchor="ctr">
                    <a:lnL>
                      <a:noFill/>
                    </a:lnL>
                    <a:lnR>
                      <a:noFill/>
                    </a:lnR>
                    <a:lnT w="19050" cap="flat" cmpd="sng" algn="ctr">
                      <a:solidFill>
                        <a:srgbClr val="404040"/>
                      </a:solidFill>
                      <a:prstDash val="solid"/>
                      <a:round/>
                      <a:headEnd type="none" w="med" len="med"/>
                      <a:tailEnd type="none" w="med" len="med"/>
                    </a:lnT>
                    <a:lnB>
                      <a:noFill/>
                    </a:lnB>
                  </a:tcPr>
                </a:tc>
                <a:tc>
                  <a:txBody>
                    <a:bodyPr/>
                    <a:lstStyle/>
                    <a:p>
                      <a:pPr algn="ctr" rtl="0" fontAlgn="ctr"/>
                      <a:r>
                        <a:rPr lang="fa-IR" sz="1400" b="0" i="0" u="none" strike="noStrike" dirty="0">
                          <a:solidFill>
                            <a:srgbClr val="FF0000"/>
                          </a:solidFill>
                          <a:effectLst/>
                          <a:latin typeface="IPT Nazanin" panose="00000400000000000000" pitchFamily="2" charset="2"/>
                          <a:cs typeface="B Nazanin" panose="00000400000000000000" pitchFamily="2" charset="-78"/>
                        </a:rPr>
                        <a:t>10.9-</a:t>
                      </a:r>
                      <a:endParaRPr lang="en-US" sz="1400" b="0" i="0" u="none" strike="noStrike" dirty="0">
                        <a:solidFill>
                          <a:srgbClr val="FF0000"/>
                        </a:solidFill>
                        <a:effectLst/>
                        <a:latin typeface="IPT Nazanin" panose="00000400000000000000" pitchFamily="2" charset="2"/>
                        <a:cs typeface="B Nazanin" panose="00000400000000000000" pitchFamily="2" charset="-78"/>
                      </a:endParaRPr>
                    </a:p>
                  </a:txBody>
                  <a:tcPr marL="9525" marR="9525" marT="9525" marB="0" anchor="ctr">
                    <a:lnL>
                      <a:noFill/>
                    </a:lnL>
                    <a:lnR>
                      <a:noFill/>
                    </a:lnR>
                    <a:lnT w="19050" cap="flat" cmpd="sng" algn="ctr">
                      <a:solidFill>
                        <a:srgbClr val="404040"/>
                      </a:solidFill>
                      <a:prstDash val="solid"/>
                      <a:round/>
                      <a:headEnd type="none" w="med" len="med"/>
                      <a:tailEnd type="none" w="med" len="med"/>
                    </a:lnT>
                    <a:lnB>
                      <a:noFill/>
                    </a:lnB>
                  </a:tcPr>
                </a:tc>
                <a:extLst>
                  <a:ext uri="{0D108BD9-81ED-4DB2-BD59-A6C34878D82A}">
                    <a16:rowId xmlns:a16="http://schemas.microsoft.com/office/drawing/2014/main" val="790438622"/>
                  </a:ext>
                </a:extLst>
              </a:tr>
              <a:tr h="256032">
                <a:tc vMerge="1">
                  <a:txBody>
                    <a:bodyPr/>
                    <a:lstStyle/>
                    <a:p>
                      <a:endParaRPr lang="en-US"/>
                    </a:p>
                  </a:txBody>
                  <a:tcPr/>
                </a:tc>
                <a:tc>
                  <a:txBody>
                    <a:bodyPr/>
                    <a:lstStyle/>
                    <a:p>
                      <a:pPr algn="ctr" rtl="1" fontAlgn="ctr"/>
                      <a:r>
                        <a:rPr lang="en-US" sz="1000" b="0" i="0" u="none" strike="noStrike" dirty="0">
                          <a:solidFill>
                            <a:srgbClr val="000000"/>
                          </a:solidFill>
                          <a:effectLst/>
                          <a:latin typeface="IPT Nazanin" panose="00000400000000000000" pitchFamily="2" charset="2"/>
                          <a:cs typeface="B Nazanin" panose="00000400000000000000" pitchFamily="2" charset="-78"/>
                        </a:rPr>
                        <a:t>2</a:t>
                      </a:r>
                    </a:p>
                  </a:txBody>
                  <a:tcPr marL="9525" marR="9525" marT="9525" marB="0" anchor="ctr">
                    <a:lnL>
                      <a:noFill/>
                    </a:lnL>
                    <a:lnR>
                      <a:noFill/>
                    </a:lnR>
                    <a:lnT>
                      <a:noFill/>
                    </a:lnT>
                    <a:lnB>
                      <a:noFill/>
                    </a:lnB>
                    <a:solidFill>
                      <a:srgbClr val="F2F2F2"/>
                    </a:solidFill>
                  </a:tcPr>
                </a:tc>
                <a:tc>
                  <a:txBody>
                    <a:bodyPr/>
                    <a:lstStyle/>
                    <a:p>
                      <a:pPr algn="ctr" rtl="1" fontAlgn="ctr"/>
                      <a:r>
                        <a:rPr lang="fa-IR" sz="1400" b="1" i="0" u="none" strike="noStrike" dirty="0">
                          <a:solidFill>
                            <a:srgbClr val="000000"/>
                          </a:solidFill>
                          <a:effectLst/>
                          <a:latin typeface="IPT Nazanin" panose="00000400000000000000" pitchFamily="2" charset="2"/>
                          <a:cs typeface="B Nazanin" panose="00000400000000000000" pitchFamily="2" charset="-78"/>
                        </a:rPr>
                        <a:t>دشت مرغاب</a:t>
                      </a:r>
                      <a:endParaRPr lang="fa-IR" sz="1400" b="1" i="0" u="none" strike="noStrike" dirty="0">
                        <a:solidFill>
                          <a:srgbClr val="000000"/>
                        </a:solidFill>
                        <a:effectLst/>
                        <a:latin typeface="IRANSansFaNum" panose="020B0506030804020204" pitchFamily="34" charset="-78"/>
                        <a:cs typeface="B Nazanin" panose="00000400000000000000" pitchFamily="2" charset="-78"/>
                      </a:endParaRPr>
                    </a:p>
                  </a:txBody>
                  <a:tcPr marL="9525" marR="9525" marT="9525" marB="0" anchor="ctr">
                    <a:lnL>
                      <a:noFill/>
                    </a:lnL>
                    <a:lnR>
                      <a:noFill/>
                    </a:lnR>
                    <a:lnT>
                      <a:noFill/>
                    </a:lnT>
                    <a:lnB>
                      <a:noFill/>
                    </a:lnB>
                    <a:solidFill>
                      <a:srgbClr val="F2F2F2"/>
                    </a:solidFill>
                  </a:tcPr>
                </a:tc>
                <a:tc>
                  <a:txBody>
                    <a:bodyPr/>
                    <a:lstStyle/>
                    <a:p>
                      <a:pPr algn="ctr" rtl="1" fontAlgn="ctr"/>
                      <a:r>
                        <a:rPr lang="fa-IR" sz="1400" b="1" i="0" u="none" strike="noStrike" dirty="0">
                          <a:solidFill>
                            <a:srgbClr val="000000"/>
                          </a:solidFill>
                          <a:effectLst/>
                          <a:latin typeface="IPT Nazanin" panose="00000400000000000000" pitchFamily="2" charset="2"/>
                          <a:cs typeface="B Nazanin" panose="00000400000000000000" pitchFamily="2" charset="-78"/>
                        </a:rPr>
                        <a:t>غدشت</a:t>
                      </a:r>
                    </a:p>
                  </a:txBody>
                  <a:tcPr marL="9525" marR="9525" marT="9525" marB="0" anchor="ctr">
                    <a:lnL>
                      <a:noFill/>
                    </a:lnL>
                    <a:lnR>
                      <a:noFill/>
                    </a:lnR>
                    <a:lnT>
                      <a:noFill/>
                    </a:lnT>
                    <a:lnB>
                      <a:noFill/>
                    </a:lnB>
                    <a:solidFill>
                      <a:srgbClr val="F2F2F2"/>
                    </a:solidFill>
                  </a:tcPr>
                </a:tc>
                <a:tc>
                  <a:txBody>
                    <a:bodyPr/>
                    <a:lstStyle/>
                    <a:p>
                      <a:pPr algn="ctr" rtl="0" fontAlgn="ctr"/>
                      <a:r>
                        <a:rPr lang="fa-IR" sz="1400" b="0" i="0" u="none" strike="noStrike" dirty="0">
                          <a:solidFill>
                            <a:srgbClr val="FF0000"/>
                          </a:solidFill>
                          <a:effectLst/>
                          <a:latin typeface="IPT Nazanin" panose="00000400000000000000" pitchFamily="2" charset="2"/>
                          <a:cs typeface="B Nazanin" panose="00000400000000000000" pitchFamily="2" charset="-78"/>
                        </a:rPr>
                        <a:t>10.3-</a:t>
                      </a:r>
                      <a:endParaRPr lang="en-US" sz="1400" b="0" i="0" u="none" strike="noStrike" dirty="0">
                        <a:solidFill>
                          <a:srgbClr val="FF0000"/>
                        </a:solidFill>
                        <a:effectLst/>
                        <a:latin typeface="IPT Nazanin" panose="00000400000000000000" pitchFamily="2" charset="2"/>
                        <a:cs typeface="B Nazanin" panose="00000400000000000000" pitchFamily="2" charset="-78"/>
                      </a:endParaRPr>
                    </a:p>
                  </a:txBody>
                  <a:tcPr marL="9525" marR="9525" marT="9525" marB="0" anchor="ctr">
                    <a:lnL>
                      <a:noFill/>
                    </a:lnL>
                    <a:lnR>
                      <a:noFill/>
                    </a:lnR>
                    <a:lnT>
                      <a:noFill/>
                    </a:lnT>
                    <a:lnB>
                      <a:noFill/>
                    </a:lnB>
                    <a:solidFill>
                      <a:srgbClr val="F2F2F2"/>
                    </a:solidFill>
                  </a:tcPr>
                </a:tc>
                <a:extLst>
                  <a:ext uri="{0D108BD9-81ED-4DB2-BD59-A6C34878D82A}">
                    <a16:rowId xmlns:a16="http://schemas.microsoft.com/office/drawing/2014/main" val="4285530893"/>
                  </a:ext>
                </a:extLst>
              </a:tr>
              <a:tr h="256032">
                <a:tc vMerge="1">
                  <a:txBody>
                    <a:bodyPr/>
                    <a:lstStyle/>
                    <a:p>
                      <a:endParaRPr lang="en-US"/>
                    </a:p>
                  </a:txBody>
                  <a:tcPr/>
                </a:tc>
                <a:tc>
                  <a:txBody>
                    <a:bodyPr/>
                    <a:lstStyle/>
                    <a:p>
                      <a:pPr algn="ctr" rtl="1" fontAlgn="ctr"/>
                      <a:r>
                        <a:rPr lang="en-US" sz="1000" b="0" i="0" u="none" strike="noStrike" dirty="0">
                          <a:solidFill>
                            <a:srgbClr val="000000"/>
                          </a:solidFill>
                          <a:effectLst/>
                          <a:latin typeface="IPT Nazanin" panose="00000400000000000000" pitchFamily="2" charset="2"/>
                          <a:cs typeface="B Nazanin" panose="00000400000000000000" pitchFamily="2" charset="-78"/>
                        </a:rPr>
                        <a:t>3</a:t>
                      </a:r>
                    </a:p>
                  </a:txBody>
                  <a:tcPr marL="9525" marR="9525" marT="9525" marB="0" anchor="ctr">
                    <a:lnL>
                      <a:noFill/>
                    </a:lnL>
                    <a:lnR>
                      <a:noFill/>
                    </a:lnR>
                    <a:lnT>
                      <a:noFill/>
                    </a:lnT>
                    <a:lnB>
                      <a:noFill/>
                    </a:lnB>
                  </a:tcPr>
                </a:tc>
                <a:tc>
                  <a:txBody>
                    <a:bodyPr/>
                    <a:lstStyle/>
                    <a:p>
                      <a:pPr algn="ctr" rtl="1" fontAlgn="ctr"/>
                      <a:r>
                        <a:rPr lang="fa-IR" sz="1400" b="1" i="0" u="none" strike="noStrike" dirty="0">
                          <a:solidFill>
                            <a:srgbClr val="000000"/>
                          </a:solidFill>
                          <a:effectLst/>
                          <a:latin typeface="IPT Nazanin" panose="00000400000000000000" pitchFamily="2" charset="2"/>
                          <a:cs typeface="B Nazanin" panose="00000400000000000000" pitchFamily="2" charset="-78"/>
                        </a:rPr>
                        <a:t>بیمه تعاون</a:t>
                      </a:r>
                    </a:p>
                  </a:txBody>
                  <a:tcPr marL="9525" marR="9525" marT="9525" marB="0" anchor="ctr">
                    <a:lnL>
                      <a:noFill/>
                    </a:lnL>
                    <a:lnR>
                      <a:noFill/>
                    </a:lnR>
                    <a:lnT>
                      <a:noFill/>
                    </a:lnT>
                    <a:lnB>
                      <a:noFill/>
                    </a:lnB>
                  </a:tcPr>
                </a:tc>
                <a:tc>
                  <a:txBody>
                    <a:bodyPr/>
                    <a:lstStyle/>
                    <a:p>
                      <a:pPr algn="ctr" rtl="1" fontAlgn="ctr"/>
                      <a:r>
                        <a:rPr lang="fa-IR" sz="1400" b="1" i="0" u="none" strike="noStrike" dirty="0">
                          <a:solidFill>
                            <a:srgbClr val="000000"/>
                          </a:solidFill>
                          <a:effectLst/>
                          <a:latin typeface="IPT Nazanin" panose="00000400000000000000" pitchFamily="2" charset="2"/>
                          <a:cs typeface="B Nazanin" panose="00000400000000000000" pitchFamily="2" charset="-78"/>
                        </a:rPr>
                        <a:t>وتعاون</a:t>
                      </a:r>
                    </a:p>
                  </a:txBody>
                  <a:tcPr marL="9525" marR="9525" marT="9525" marB="0" anchor="ctr">
                    <a:lnL>
                      <a:noFill/>
                    </a:lnL>
                    <a:lnR>
                      <a:noFill/>
                    </a:lnR>
                    <a:lnT>
                      <a:noFill/>
                    </a:lnT>
                    <a:lnB>
                      <a:noFill/>
                    </a:lnB>
                  </a:tcPr>
                </a:tc>
                <a:tc>
                  <a:txBody>
                    <a:bodyPr/>
                    <a:lstStyle/>
                    <a:p>
                      <a:pPr algn="ctr" rtl="0" fontAlgn="ctr"/>
                      <a:r>
                        <a:rPr lang="fa-IR" sz="1400" b="0" i="0" u="none" strike="noStrike" dirty="0">
                          <a:solidFill>
                            <a:srgbClr val="FF0000"/>
                          </a:solidFill>
                          <a:effectLst/>
                          <a:latin typeface="IPT Nazanin" panose="00000400000000000000" pitchFamily="2" charset="2"/>
                          <a:cs typeface="B Nazanin" panose="00000400000000000000" pitchFamily="2" charset="-78"/>
                        </a:rPr>
                        <a:t>9.1-</a:t>
                      </a:r>
                      <a:endParaRPr lang="en-US" sz="1400" b="0" i="0" u="none" strike="noStrike" dirty="0">
                        <a:solidFill>
                          <a:srgbClr val="FF0000"/>
                        </a:solidFill>
                        <a:effectLst/>
                        <a:latin typeface="IPT Nazanin" panose="00000400000000000000" pitchFamily="2" charset="2"/>
                        <a:cs typeface="B Nazanin" panose="00000400000000000000" pitchFamily="2" charset="-78"/>
                      </a:endParaRPr>
                    </a:p>
                  </a:txBody>
                  <a:tcPr marL="9525" marR="9525" marT="9525" marB="0" anchor="ctr">
                    <a:lnL>
                      <a:noFill/>
                    </a:lnL>
                    <a:lnR>
                      <a:noFill/>
                    </a:lnR>
                    <a:lnT>
                      <a:noFill/>
                    </a:lnT>
                    <a:lnB>
                      <a:noFill/>
                    </a:lnB>
                  </a:tcPr>
                </a:tc>
                <a:extLst>
                  <a:ext uri="{0D108BD9-81ED-4DB2-BD59-A6C34878D82A}">
                    <a16:rowId xmlns:a16="http://schemas.microsoft.com/office/drawing/2014/main" val="1652722605"/>
                  </a:ext>
                </a:extLst>
              </a:tr>
              <a:tr h="256032">
                <a:tc vMerge="1">
                  <a:txBody>
                    <a:bodyPr/>
                    <a:lstStyle/>
                    <a:p>
                      <a:endParaRPr lang="en-US"/>
                    </a:p>
                  </a:txBody>
                  <a:tcPr/>
                </a:tc>
                <a:tc>
                  <a:txBody>
                    <a:bodyPr/>
                    <a:lstStyle/>
                    <a:p>
                      <a:pPr algn="ctr" rtl="1" fontAlgn="ctr"/>
                      <a:r>
                        <a:rPr lang="en-US" sz="1000" b="0" i="0" u="none" strike="noStrike" dirty="0">
                          <a:solidFill>
                            <a:srgbClr val="000000"/>
                          </a:solidFill>
                          <a:effectLst/>
                          <a:latin typeface="IPT Nazanin" panose="00000400000000000000" pitchFamily="2" charset="2"/>
                          <a:cs typeface="B Nazanin" panose="00000400000000000000" pitchFamily="2" charset="-78"/>
                        </a:rPr>
                        <a:t>4</a:t>
                      </a:r>
                    </a:p>
                  </a:txBody>
                  <a:tcPr marL="9525" marR="9525" marT="9525" marB="0" anchor="ctr">
                    <a:lnL>
                      <a:noFill/>
                    </a:lnL>
                    <a:lnR>
                      <a:noFill/>
                    </a:lnR>
                    <a:lnT>
                      <a:noFill/>
                    </a:lnT>
                    <a:lnB>
                      <a:noFill/>
                    </a:lnB>
                    <a:solidFill>
                      <a:srgbClr val="F2F2F2"/>
                    </a:solidFill>
                  </a:tcPr>
                </a:tc>
                <a:tc>
                  <a:txBody>
                    <a:bodyPr/>
                    <a:lstStyle/>
                    <a:p>
                      <a:pPr algn="ctr" rtl="1" fontAlgn="ctr"/>
                      <a:r>
                        <a:rPr lang="fa-IR" sz="1400" b="1" i="0" u="none" strike="noStrike" dirty="0">
                          <a:solidFill>
                            <a:srgbClr val="000000"/>
                          </a:solidFill>
                          <a:effectLst/>
                          <a:latin typeface="IPT Nazanin" panose="00000400000000000000" pitchFamily="2" charset="2"/>
                          <a:cs typeface="B Nazanin" panose="00000400000000000000" pitchFamily="2" charset="-78"/>
                        </a:rPr>
                        <a:t>سموم علف کش</a:t>
                      </a:r>
                    </a:p>
                  </a:txBody>
                  <a:tcPr marL="9525" marR="9525" marT="9525" marB="0" anchor="ctr">
                    <a:lnL>
                      <a:noFill/>
                    </a:lnL>
                    <a:lnR>
                      <a:noFill/>
                    </a:lnR>
                    <a:lnT>
                      <a:noFill/>
                    </a:lnT>
                    <a:lnB>
                      <a:noFill/>
                    </a:lnB>
                    <a:solidFill>
                      <a:srgbClr val="F2F2F2"/>
                    </a:solidFill>
                  </a:tcPr>
                </a:tc>
                <a:tc>
                  <a:txBody>
                    <a:bodyPr/>
                    <a:lstStyle/>
                    <a:p>
                      <a:pPr algn="ctr" rtl="1" fontAlgn="ctr"/>
                      <a:r>
                        <a:rPr lang="fa-IR" sz="1400" b="1" i="0" u="none" strike="noStrike" dirty="0">
                          <a:solidFill>
                            <a:srgbClr val="000000"/>
                          </a:solidFill>
                          <a:effectLst/>
                          <a:latin typeface="IPT Nazanin" panose="00000400000000000000" pitchFamily="2" charset="2"/>
                          <a:cs typeface="B Nazanin" panose="00000400000000000000" pitchFamily="2" charset="-78"/>
                        </a:rPr>
                        <a:t>شسم</a:t>
                      </a:r>
                    </a:p>
                  </a:txBody>
                  <a:tcPr marL="9525" marR="9525" marT="9525" marB="0" anchor="ctr">
                    <a:lnL>
                      <a:noFill/>
                    </a:lnL>
                    <a:lnR>
                      <a:noFill/>
                    </a:lnR>
                    <a:lnT>
                      <a:noFill/>
                    </a:lnT>
                    <a:lnB>
                      <a:noFill/>
                    </a:lnB>
                    <a:solidFill>
                      <a:srgbClr val="F2F2F2"/>
                    </a:solidFill>
                  </a:tcPr>
                </a:tc>
                <a:tc>
                  <a:txBody>
                    <a:bodyPr/>
                    <a:lstStyle/>
                    <a:p>
                      <a:pPr algn="ctr" rtl="0" fontAlgn="ctr"/>
                      <a:r>
                        <a:rPr lang="fa-IR" sz="1400" b="0" i="0" u="none" strike="noStrike" dirty="0">
                          <a:solidFill>
                            <a:srgbClr val="FF0000"/>
                          </a:solidFill>
                          <a:effectLst/>
                          <a:latin typeface="IPT Nazanin" panose="00000400000000000000" pitchFamily="2" charset="2"/>
                          <a:cs typeface="B Nazanin" panose="00000400000000000000" pitchFamily="2" charset="-78"/>
                        </a:rPr>
                        <a:t>8.2-</a:t>
                      </a:r>
                      <a:endParaRPr lang="en-US" sz="1400" b="0" i="0" u="none" strike="noStrike" dirty="0">
                        <a:solidFill>
                          <a:srgbClr val="FF0000"/>
                        </a:solidFill>
                        <a:effectLst/>
                        <a:latin typeface="IPT Nazanin" panose="00000400000000000000" pitchFamily="2" charset="2"/>
                        <a:cs typeface="B Nazanin" panose="00000400000000000000" pitchFamily="2" charset="-78"/>
                      </a:endParaRPr>
                    </a:p>
                  </a:txBody>
                  <a:tcPr marL="9525" marR="9525" marT="9525" marB="0" anchor="ctr">
                    <a:lnL>
                      <a:noFill/>
                    </a:lnL>
                    <a:lnR>
                      <a:noFill/>
                    </a:lnR>
                    <a:lnT>
                      <a:noFill/>
                    </a:lnT>
                    <a:lnB>
                      <a:noFill/>
                    </a:lnB>
                    <a:solidFill>
                      <a:srgbClr val="F2F2F2"/>
                    </a:solidFill>
                  </a:tcPr>
                </a:tc>
                <a:extLst>
                  <a:ext uri="{0D108BD9-81ED-4DB2-BD59-A6C34878D82A}">
                    <a16:rowId xmlns:a16="http://schemas.microsoft.com/office/drawing/2014/main" val="439012960"/>
                  </a:ext>
                </a:extLst>
              </a:tr>
              <a:tr h="256032">
                <a:tc vMerge="1">
                  <a:txBody>
                    <a:bodyPr/>
                    <a:lstStyle/>
                    <a:p>
                      <a:endParaRPr lang="en-US"/>
                    </a:p>
                  </a:txBody>
                  <a:tcPr/>
                </a:tc>
                <a:tc>
                  <a:txBody>
                    <a:bodyPr/>
                    <a:lstStyle/>
                    <a:p>
                      <a:pPr algn="ctr" rtl="1" fontAlgn="ctr"/>
                      <a:r>
                        <a:rPr lang="en-US" sz="1000" b="0" i="0" u="none" strike="noStrike">
                          <a:solidFill>
                            <a:srgbClr val="000000"/>
                          </a:solidFill>
                          <a:effectLst/>
                          <a:latin typeface="IPT Nazanin" panose="00000400000000000000" pitchFamily="2" charset="2"/>
                          <a:cs typeface="B Nazanin" panose="00000400000000000000" pitchFamily="2" charset="-78"/>
                        </a:rPr>
                        <a:t>5</a:t>
                      </a:r>
                    </a:p>
                  </a:txBody>
                  <a:tcPr marL="9525" marR="9525" marT="9525" marB="0" anchor="ctr">
                    <a:lnL>
                      <a:noFill/>
                    </a:lnL>
                    <a:lnR>
                      <a:noFill/>
                    </a:lnR>
                    <a:lnT>
                      <a:noFill/>
                    </a:lnT>
                    <a:lnB>
                      <a:noFill/>
                    </a:lnB>
                  </a:tcPr>
                </a:tc>
                <a:tc>
                  <a:txBody>
                    <a:bodyPr/>
                    <a:lstStyle/>
                    <a:p>
                      <a:pPr algn="ctr" rtl="1" fontAlgn="ctr"/>
                      <a:r>
                        <a:rPr lang="fa-IR" sz="1400" b="1" i="0" u="none" strike="noStrike" dirty="0">
                          <a:solidFill>
                            <a:srgbClr val="000000"/>
                          </a:solidFill>
                          <a:effectLst/>
                          <a:latin typeface="IPT Nazanin" panose="00000400000000000000" pitchFamily="2" charset="2"/>
                          <a:cs typeface="B Nazanin" panose="00000400000000000000" pitchFamily="2" charset="-78"/>
                        </a:rPr>
                        <a:t>صنعتی و معدنی شمال شرق</a:t>
                      </a:r>
                    </a:p>
                  </a:txBody>
                  <a:tcPr marL="9525" marR="9525" marT="9525" marB="0" anchor="ctr">
                    <a:lnL>
                      <a:noFill/>
                    </a:lnL>
                    <a:lnR>
                      <a:noFill/>
                    </a:lnR>
                    <a:lnT>
                      <a:noFill/>
                    </a:lnT>
                    <a:lnB>
                      <a:noFill/>
                    </a:lnB>
                  </a:tcPr>
                </a:tc>
                <a:tc>
                  <a:txBody>
                    <a:bodyPr/>
                    <a:lstStyle/>
                    <a:p>
                      <a:pPr algn="ctr" rtl="1" fontAlgn="ctr"/>
                      <a:r>
                        <a:rPr lang="fa-IR" sz="1400" b="1" i="0" u="none" strike="noStrike" dirty="0">
                          <a:solidFill>
                            <a:srgbClr val="000000"/>
                          </a:solidFill>
                          <a:effectLst/>
                          <a:latin typeface="IPT Nazanin" panose="00000400000000000000" pitchFamily="2" charset="2"/>
                          <a:cs typeface="B Nazanin" panose="00000400000000000000" pitchFamily="2" charset="-78"/>
                        </a:rPr>
                        <a:t>کشرق</a:t>
                      </a:r>
                    </a:p>
                  </a:txBody>
                  <a:tcPr marL="9525" marR="9525" marT="9525" marB="0" anchor="ctr">
                    <a:lnL>
                      <a:noFill/>
                    </a:lnL>
                    <a:lnR>
                      <a:noFill/>
                    </a:lnR>
                    <a:lnT>
                      <a:noFill/>
                    </a:lnT>
                    <a:lnB>
                      <a:noFill/>
                    </a:lnB>
                  </a:tcPr>
                </a:tc>
                <a:tc>
                  <a:txBody>
                    <a:bodyPr/>
                    <a:lstStyle/>
                    <a:p>
                      <a:pPr algn="ctr" rtl="0" fontAlgn="ctr"/>
                      <a:r>
                        <a:rPr lang="fa-IR" sz="1400" b="0" i="0" u="none" strike="noStrike" dirty="0">
                          <a:solidFill>
                            <a:srgbClr val="FF0000"/>
                          </a:solidFill>
                          <a:effectLst/>
                          <a:latin typeface="IPT Nazanin" panose="00000400000000000000" pitchFamily="2" charset="2"/>
                          <a:cs typeface="B Nazanin" panose="00000400000000000000" pitchFamily="2" charset="-78"/>
                        </a:rPr>
                        <a:t>8-</a:t>
                      </a:r>
                      <a:endParaRPr lang="en-US" sz="1400" b="0" i="0" u="none" strike="noStrike" dirty="0">
                        <a:solidFill>
                          <a:srgbClr val="FF0000"/>
                        </a:solidFill>
                        <a:effectLst/>
                        <a:latin typeface="IPT Nazanin" panose="00000400000000000000" pitchFamily="2" charset="2"/>
                        <a:cs typeface="B Nazanin" panose="00000400000000000000" pitchFamily="2" charset="-78"/>
                      </a:endParaRPr>
                    </a:p>
                  </a:txBody>
                  <a:tcPr marL="9525" marR="9525" marT="9525" marB="0" anchor="ctr">
                    <a:lnL>
                      <a:noFill/>
                    </a:lnL>
                    <a:lnR>
                      <a:noFill/>
                    </a:lnR>
                    <a:lnT>
                      <a:noFill/>
                    </a:lnT>
                    <a:lnB>
                      <a:noFill/>
                    </a:lnB>
                  </a:tcPr>
                </a:tc>
                <a:extLst>
                  <a:ext uri="{0D108BD9-81ED-4DB2-BD59-A6C34878D82A}">
                    <a16:rowId xmlns:a16="http://schemas.microsoft.com/office/drawing/2014/main" val="2131629099"/>
                  </a:ext>
                </a:extLst>
              </a:tr>
            </a:tbl>
          </a:graphicData>
        </a:graphic>
      </p:graphicFrame>
      <p:pic>
        <p:nvPicPr>
          <p:cNvPr id="10" name="Picture 9">
            <a:extLst>
              <a:ext uri="{FF2B5EF4-FFF2-40B4-BE49-F238E27FC236}">
                <a16:creationId xmlns:a16="http://schemas.microsoft.com/office/drawing/2014/main" id="{54694450-617D-42C6-A068-B0DB6FB3FE08}"/>
              </a:ext>
            </a:extLst>
          </p:cNvPr>
          <p:cNvPicPr>
            <a:picLocks noChangeAspect="1"/>
          </p:cNvPicPr>
          <p:nvPr/>
        </p:nvPicPr>
        <p:blipFill>
          <a:blip r:embed="rId2">
            <a:alphaModFix/>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330795" y="301691"/>
            <a:ext cx="2173045" cy="743849"/>
          </a:xfrm>
          <a:prstGeom prst="round2DiagRect">
            <a:avLst>
              <a:gd name="adj1" fmla="val 16667"/>
              <a:gd name="adj2" fmla="val 0"/>
            </a:avLst>
          </a:prstGeom>
          <a:ln w="88900" cap="sq">
            <a:noFill/>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extLst>
      <p:ext uri="{BB962C8B-B14F-4D97-AF65-F5344CB8AC3E}">
        <p14:creationId xmlns:p14="http://schemas.microsoft.com/office/powerpoint/2010/main" val="1829519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11">
    <a:dk1>
      <a:sysClr val="windowText" lastClr="000000"/>
    </a:dk1>
    <a:lt1>
      <a:sysClr val="window" lastClr="FFFFFF"/>
    </a:lt1>
    <a:dk2>
      <a:srgbClr val="44546A"/>
    </a:dk2>
    <a:lt2>
      <a:srgbClr val="E7E6E6"/>
    </a:lt2>
    <a:accent1>
      <a:srgbClr val="EE8D2D"/>
    </a:accent1>
    <a:accent2>
      <a:srgbClr val="BA161A"/>
    </a:accent2>
    <a:accent3>
      <a:srgbClr val="3A707A"/>
    </a:accent3>
    <a:accent4>
      <a:srgbClr val="44546A"/>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3220</TotalTime>
  <Words>1851</Words>
  <Application>Microsoft Office PowerPoint</Application>
  <PresentationFormat>Widescreen</PresentationFormat>
  <Paragraphs>347</Paragraphs>
  <Slides>13</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13</vt:i4>
      </vt:variant>
    </vt:vector>
  </HeadingPairs>
  <TitlesOfParts>
    <vt:vector size="24" baseType="lpstr">
      <vt:lpstr>Arial</vt:lpstr>
      <vt:lpstr>B Nazanin</vt:lpstr>
      <vt:lpstr>Calibri</vt:lpstr>
      <vt:lpstr>Calibri Light</vt:lpstr>
      <vt:lpstr>GothamNarrow-Book</vt:lpstr>
      <vt:lpstr>IPT Nazanin</vt:lpstr>
      <vt:lpstr>IPT Sina</vt:lpstr>
      <vt:lpstr>IPT Yekan</vt:lpstr>
      <vt:lpstr>IRANSansFaNum</vt:lpstr>
      <vt:lpstr>IRANSansFaNum Black</vt:lpstr>
      <vt:lpstr>Office Theme</vt:lpstr>
      <vt:lpstr>PowerPoint Presentation</vt:lpstr>
      <vt:lpstr>       مهمترین رویدادهای سیاسی و اقتصادی</vt:lpstr>
      <vt:lpstr>مهمترین رویدادهای سیاسی و اقتصادی</vt:lpstr>
      <vt:lpstr>مهمترین رویدادهای سیاسی و اقتصادی</vt:lpstr>
      <vt:lpstr>بورس در هفته ای که گذشت </vt:lpstr>
      <vt:lpstr>ورود و خروج جریان نقد اشخاص حقیقی در بازار سهام </vt:lpstr>
      <vt:lpstr>ورود و خروج جریان نقد صندوق های با درآمد ثابت</vt:lpstr>
      <vt:lpstr>روند نرخ بهره بین بانکی</vt:lpstr>
      <vt:lpstr>ترین های بازار سهام </vt:lpstr>
      <vt:lpstr>ترین های بازار سهام </vt:lpstr>
      <vt:lpstr>تغییرات قیمتی کامودیتی ها در بازار جهانی </vt:lpstr>
      <vt:lpstr>اهم رویدادهای هفته جاری </vt:lpstr>
      <vt:lpstr>پیش بینی بازار در هفته جاری</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Mohammad Salehi</dc:creator>
  <cp:lastModifiedBy>Hossein Sayadlou</cp:lastModifiedBy>
  <cp:revision>322</cp:revision>
  <dcterms:created xsi:type="dcterms:W3CDTF">2022-08-28T07:52:55Z</dcterms:created>
  <dcterms:modified xsi:type="dcterms:W3CDTF">2022-11-13T05:55:05Z</dcterms:modified>
</cp:coreProperties>
</file>